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0160000" cy="7620000"/>
  <p:notesSz cx="6858000" cy="9144000"/>
  <p:defaultTextStyle>
    <a:lvl1pPr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1pPr>
    <a:lvl2pPr indent="3429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2pPr>
    <a:lvl3pPr indent="6858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3pPr>
    <a:lvl4pPr indent="10287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4pPr>
    <a:lvl5pPr indent="13716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5pPr>
    <a:lvl6pPr indent="17145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6pPr>
    <a:lvl7pPr indent="20574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7pPr>
    <a:lvl8pPr indent="24003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8pPr>
    <a:lvl9pPr indent="2743200" defTabSz="457200">
      <a:defRPr i="1" sz="2200">
        <a:solidFill>
          <a:srgbClr val="007D64"/>
        </a:solidFill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6196889" y="657225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200">
                <a:solidFill>
                  <a:srgbClr val="007D64"/>
                </a:solidFill>
              </a:rPr>
              <a:t>Explorations in Computing</a:t>
            </a:r>
          </a:p>
        </p:txBody>
      </p:sp>
      <p:pic>
        <p:nvPicPr>
          <p:cNvPr id="9" name="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5930900" y="6769100"/>
            <a:ext cx="25400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i="0" sz="1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200"/>
              <a:t>© 2015 John S. Conery </a:t>
            </a: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245100" y="2387600"/>
            <a:ext cx="3937000" cy="4470400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>
              <a:spcBef>
                <a:spcPts val="800"/>
              </a:spcBef>
              <a:buChar char="❖"/>
              <a:defRPr sz="1600"/>
            </a:lvl2pPr>
            <a:lvl3pPr marL="0" indent="0">
              <a:spcBef>
                <a:spcPts val="600"/>
              </a:spcBef>
              <a:buSzTx/>
              <a:buFontTx/>
              <a:buNone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196889" y="657225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200">
                <a:solidFill>
                  <a:srgbClr val="007D85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1200">
                <a:solidFill>
                  <a:srgbClr val="007D85"/>
                </a:solidFill>
              </a:rPr>
              <a:t>Explorations in Computing</a:t>
            </a:r>
          </a:p>
        </p:txBody>
      </p:sp>
      <p:pic>
        <p:nvPicPr>
          <p:cNvPr id="16" name="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6197600" y="6769100"/>
            <a:ext cx="25400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i="0" sz="1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200"/>
              <a:t>© 2015 John S. Conery </a:t>
            </a:r>
          </a:p>
        </p:txBody>
      </p:sp>
      <p:sp>
        <p:nvSpPr>
          <p:cNvPr id="18" name="Shape 18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5245100" y="2387600"/>
            <a:ext cx="3937000" cy="4470400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>
              <a:spcBef>
                <a:spcPts val="800"/>
              </a:spcBef>
              <a:buChar char="❖"/>
              <a:defRPr sz="1600"/>
            </a:lvl2pPr>
            <a:lvl3pPr marL="0" indent="0">
              <a:spcBef>
                <a:spcPts val="600"/>
              </a:spcBef>
              <a:buSzTx/>
              <a:buFontTx/>
              <a:buNone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6196889" y="657225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200">
                <a:solidFill>
                  <a:srgbClr val="007D85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1200">
                <a:solidFill>
                  <a:srgbClr val="007D85"/>
                </a:solidFill>
              </a:rPr>
              <a:t>Explorations in Computing</a:t>
            </a:r>
          </a:p>
        </p:txBody>
      </p:sp>
      <p:pic>
        <p:nvPicPr>
          <p:cNvPr id="22" name="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5943600" y="6794500"/>
            <a:ext cx="25400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i="0" sz="1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200"/>
              <a:t>© 2015 John S. Conery 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5245100" y="2387600"/>
            <a:ext cx="3937000" cy="4470400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>
              <a:spcBef>
                <a:spcPts val="800"/>
              </a:spcBef>
              <a:buChar char="❖"/>
              <a:defRPr sz="1600"/>
            </a:lvl2pPr>
            <a:lvl3pPr marL="0" indent="0">
              <a:spcBef>
                <a:spcPts val="600"/>
              </a:spcBef>
              <a:buSzTx/>
              <a:buFontTx/>
              <a:buNone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044489" y="661670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200">
                <a:solidFill>
                  <a:srgbClr val="007D85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1200">
                <a:solidFill>
                  <a:srgbClr val="007D85"/>
                </a:solidFill>
              </a:rPr>
              <a:t>Explorations in Computing</a:t>
            </a:r>
          </a:p>
        </p:txBody>
      </p:sp>
      <p:pic>
        <p:nvPicPr>
          <p:cNvPr id="28" name="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6044489" y="6807200"/>
            <a:ext cx="2540001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i="0" sz="1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200"/>
              <a:t>© 2015 John S. Conery 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740469" y="2045196"/>
            <a:ext cx="8340031" cy="4248151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>
              <a:spcBef>
                <a:spcPts val="800"/>
              </a:spcBef>
              <a:buChar char="❖"/>
              <a:defRPr sz="1600"/>
            </a:lvl2pPr>
            <a:lvl3pPr marL="0" indent="0">
              <a:spcBef>
                <a:spcPts val="600"/>
              </a:spcBef>
              <a:buSzTx/>
              <a:buFontTx/>
              <a:buNone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08000" y="203200"/>
            <a:ext cx="8890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08000" y="1752600"/>
            <a:ext cx="8890000" cy="532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spd="med" advClick="1"/>
  <p:txStyles>
    <p:titleStyle>
      <a:lvl1pPr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1pPr>
      <a:lvl2pPr indent="2286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2pPr>
      <a:lvl3pPr indent="4572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3pPr>
      <a:lvl4pPr indent="6858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4pPr>
      <a:lvl5pPr indent="9144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5pPr>
      <a:lvl6pPr indent="11430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6pPr>
      <a:lvl7pPr indent="13716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7pPr>
      <a:lvl8pPr indent="16002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8pPr>
      <a:lvl9pPr indent="18288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317500" indent="-317500" defTabSz="457200">
        <a:spcBef>
          <a:spcPts val="1200"/>
        </a:spcBef>
        <a:buSzPct val="80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1pPr>
      <a:lvl2pPr marL="714375" indent="-396875" defTabSz="457200">
        <a:spcBef>
          <a:spcPts val="1200"/>
        </a:spcBef>
        <a:buSzPct val="80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2pPr>
      <a:lvl3pPr marL="1088571" indent="-453571" defTabSz="457200">
        <a:spcBef>
          <a:spcPts val="1200"/>
        </a:spcBef>
        <a:buSzPct val="171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3pPr>
      <a:lvl4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4pPr>
      <a:lvl5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5pPr>
      <a:lvl6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6pPr>
      <a:lvl7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7pPr>
      <a:lvl8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8pPr>
      <a:lvl9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9pPr>
    </p:bodyStyle>
    <p:otherStyle>
      <a:lvl1pPr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defTabSz="457200">
        <a:defRPr i="1"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joyofpi.com/pi.html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://www.computerhistory.org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://www.computerhistory.org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657324" y="425450"/>
            <a:ext cx="8839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i="0" sz="24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7D64"/>
                </a:solidFill>
              </a:rPr>
              <a:t>Slides for Chapter 2</a:t>
            </a:r>
          </a:p>
        </p:txBody>
      </p:sp>
      <p:sp>
        <p:nvSpPr>
          <p:cNvPr id="36" name="Shape 36"/>
          <p:cNvSpPr/>
          <p:nvPr/>
        </p:nvSpPr>
        <p:spPr>
          <a:xfrm>
            <a:off x="609600" y="1130300"/>
            <a:ext cx="238628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007D64"/>
                </a:solidFill>
              </a:rPr>
              <a:t>Note to Instructors</a:t>
            </a:r>
          </a:p>
        </p:txBody>
      </p:sp>
      <p:sp>
        <p:nvSpPr>
          <p:cNvPr id="37" name="Shape 37"/>
          <p:cNvSpPr/>
          <p:nvPr/>
        </p:nvSpPr>
        <p:spPr>
          <a:xfrm>
            <a:off x="635000" y="3987800"/>
            <a:ext cx="106022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007D64"/>
                </a:solidFill>
              </a:rPr>
              <a:t>License</a:t>
            </a:r>
          </a:p>
        </p:txBody>
      </p:sp>
      <p:sp>
        <p:nvSpPr>
          <p:cNvPr id="38" name="Shape 38"/>
          <p:cNvSpPr/>
          <p:nvPr/>
        </p:nvSpPr>
        <p:spPr>
          <a:xfrm>
            <a:off x="3136900" y="6858000"/>
            <a:ext cx="32639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i="0" sz="1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400"/>
              <a:t>© 2015 John S. Conery </a:t>
            </a:r>
          </a:p>
        </p:txBody>
      </p:sp>
      <p:sp>
        <p:nvSpPr>
          <p:cNvPr id="39" name="Shape 39"/>
          <p:cNvSpPr/>
          <p:nvPr/>
        </p:nvSpPr>
        <p:spPr>
          <a:xfrm>
            <a:off x="1016000" y="4521200"/>
            <a:ext cx="7975600" cy="22606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spcBef>
                <a:spcPts val="800"/>
              </a:spcBef>
              <a:defRPr i="0" sz="1800">
                <a:solidFill>
                  <a:srgbClr val="000000"/>
                </a:solidFill>
              </a:defRPr>
            </a:pPr>
            <a:r>
              <a:rPr sz="1400"/>
              <a:t>The slides in this Keynote document are based on copyrighted material from </a:t>
            </a:r>
            <a:r>
              <a:rPr i="1" sz="1400"/>
              <a:t>Explorations in Computing:  An Introduction to Computer Science and Python Programming</a:t>
            </a:r>
            <a:r>
              <a:rPr sz="1400"/>
              <a:t>, by John S. Conery.</a:t>
            </a:r>
            <a:endParaRPr sz="1400"/>
          </a:p>
          <a:p>
            <a:pPr lvl="0">
              <a:spcBef>
                <a:spcPts val="800"/>
              </a:spcBef>
              <a:defRPr i="0" sz="1800">
                <a:solidFill>
                  <a:srgbClr val="000000"/>
                </a:solidFill>
              </a:defRPr>
            </a:pPr>
            <a:r>
              <a:rPr sz="1400"/>
              <a:t>These slides are provided free of charge to instructors who are using the textbook for their courses.</a:t>
            </a:r>
            <a:endParaRPr sz="1400"/>
          </a:p>
          <a:p>
            <a:pPr lvl="0">
              <a:spcBef>
                <a:spcPts val="800"/>
              </a:spcBef>
              <a:defRPr i="0" sz="1800">
                <a:solidFill>
                  <a:srgbClr val="000000"/>
                </a:solidFill>
              </a:defRPr>
            </a:pPr>
            <a:r>
              <a:rPr sz="1400"/>
              <a:t>Instructors may alter the slides for use in their own courses, including but not limited to: adding new slides, altering the wording or images found on these slides, or deleting slides.</a:t>
            </a:r>
            <a:endParaRPr sz="1400"/>
          </a:p>
          <a:p>
            <a:pPr lvl="0">
              <a:spcBef>
                <a:spcPts val="800"/>
              </a:spcBef>
              <a:defRPr i="0" sz="1800">
                <a:solidFill>
                  <a:srgbClr val="000000"/>
                </a:solidFill>
              </a:defRPr>
            </a:pPr>
            <a:r>
              <a:rPr sz="1400"/>
              <a:t>Instructors may distribute printed copies of the slides, either in hard copy or as electronic copies in PDF form, provided the copyright notice below is reproduced on the first slide.</a:t>
            </a:r>
          </a:p>
        </p:txBody>
      </p:sp>
      <p:sp>
        <p:nvSpPr>
          <p:cNvPr id="40" name="Shape 40"/>
          <p:cNvSpPr/>
          <p:nvPr/>
        </p:nvSpPr>
        <p:spPr>
          <a:xfrm>
            <a:off x="1016000" y="1663700"/>
            <a:ext cx="7975600" cy="2032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spcBef>
                <a:spcPts val="800"/>
              </a:spcBef>
              <a:defRPr i="0" sz="1800">
                <a:solidFill>
                  <a:srgbClr val="000000"/>
                </a:solidFill>
              </a:defRPr>
            </a:pPr>
            <a:r>
              <a:rPr sz="1400"/>
              <a:t>This Keynote document contains the slides for “The Python Workbench”, Chapter 2 of </a:t>
            </a:r>
            <a:r>
              <a:rPr i="1" sz="1400"/>
              <a:t>Explorations in Computing:  An Introduction to Computer Science and Python Programming</a:t>
            </a:r>
            <a:r>
              <a:rPr sz="1400"/>
              <a:t>.</a:t>
            </a:r>
            <a:endParaRPr sz="1400"/>
          </a:p>
          <a:p>
            <a:pPr lvl="0">
              <a:spcBef>
                <a:spcPts val="800"/>
              </a:spcBef>
              <a:defRPr i="0" sz="1800">
                <a:solidFill>
                  <a:srgbClr val="000000"/>
                </a:solidFill>
              </a:defRPr>
            </a:pPr>
            <a:r>
              <a:rPr sz="1400"/>
              <a:t>The book invites students to explore ideas in computer science through interactive tutorials where they type expressions in Python and immediately see the results, either in a terminal window or a 2D graphics window.</a:t>
            </a:r>
            <a:endParaRPr sz="1400"/>
          </a:p>
          <a:p>
            <a:pPr lvl="0">
              <a:spcBef>
                <a:spcPts val="800"/>
              </a:spcBef>
              <a:defRPr i="0" sz="1800">
                <a:solidFill>
                  <a:srgbClr val="000000"/>
                </a:solidFill>
              </a:defRPr>
            </a:pPr>
            <a:r>
              <a:rPr sz="1400"/>
              <a:t>Instructors are </a:t>
            </a:r>
            <a:r>
              <a:rPr b="1" sz="1400">
                <a:solidFill>
                  <a:srgbClr val="007D64"/>
                </a:solidFill>
              </a:rPr>
              <a:t>strongly encouraged to have a Python session running concurrently</a:t>
            </a:r>
            <a:r>
              <a:rPr sz="1400"/>
              <a:t> with Keynote in order to give live demonstrations of the Python code shown on the slides.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Terminal Emulator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style of computing where a user types a command to launch a computation is still widely used today</a:t>
            </a:r>
            <a:endParaRPr sz="2000"/>
          </a:p>
          <a:p>
            <a:pPr lvl="1">
              <a:defRPr sz="1800"/>
            </a:pPr>
            <a:r>
              <a:rPr sz="1600"/>
              <a:t>instead of a real terminal, however, we use a </a:t>
            </a:r>
            <a:r>
              <a:rPr b="1" i="1" sz="1600"/>
              <a:t>terminal emulator</a:t>
            </a:r>
            <a:endParaRPr sz="1600"/>
          </a:p>
          <a:p>
            <a:pPr lvl="0">
              <a:defRPr sz="1800"/>
            </a:pPr>
            <a:r>
              <a:rPr sz="2000"/>
              <a:t>The main window in the terminal emulator application represents the screen from an old-fashioned video terminal</a:t>
            </a:r>
            <a:endParaRPr sz="2000"/>
          </a:p>
          <a:p>
            <a:pPr lvl="1">
              <a:defRPr sz="1800"/>
            </a:pPr>
            <a:r>
              <a:rPr sz="1600"/>
              <a:t>when the emulator is running, keystrokes you type are sent to the OS</a:t>
            </a:r>
            <a:endParaRPr sz="1600"/>
          </a:p>
          <a:p>
            <a:pPr lvl="1">
              <a:defRPr sz="1800"/>
            </a:pPr>
            <a:r>
              <a:rPr sz="1600"/>
              <a:t>you can start a program, and everything the program prints is displayed in the window</a:t>
            </a:r>
          </a:p>
        </p:txBody>
      </p:sp>
      <p:pic>
        <p:nvPicPr>
          <p:cNvPr id="99" name="ter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0400" y="4737100"/>
            <a:ext cx="5270500" cy="2527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  <p:grpSp>
        <p:nvGrpSpPr>
          <p:cNvPr id="103" name="Group 103"/>
          <p:cNvGrpSpPr/>
          <p:nvPr/>
        </p:nvGrpSpPr>
        <p:grpSpPr>
          <a:xfrm>
            <a:off x="404572" y="4879644"/>
            <a:ext cx="5564428" cy="565812"/>
            <a:chOff x="0" y="2844"/>
            <a:chExt cx="5564427" cy="565810"/>
          </a:xfrm>
        </p:grpSpPr>
        <p:sp>
          <p:nvSpPr>
            <p:cNvPr id="100" name="Shape 100"/>
            <p:cNvSpPr/>
            <p:nvPr/>
          </p:nvSpPr>
          <p:spPr>
            <a:xfrm flipH="1" flipV="1">
              <a:off x="3254019" y="278060"/>
              <a:ext cx="722909" cy="1404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i="0"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4103927" y="177800"/>
              <a:ext cx="1460501" cy="2159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2844"/>
              <a:ext cx="3365500" cy="565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1600">
                  <a:solidFill>
                    <a:srgbClr val="007D8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 </a:t>
              </a:r>
              <a:r>
                <a:rPr b="1" i="1" sz="1600">
                  <a:solidFill>
                    <a:srgbClr val="007D8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prompt</a:t>
              </a:r>
              <a:r>
                <a:rPr i="1" sz="1600">
                  <a:solidFill>
                    <a:srgbClr val="007D85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(means the system is ready for users to type a command)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480772" y="5054600"/>
            <a:ext cx="5793028" cy="1368756"/>
            <a:chOff x="0" y="0"/>
            <a:chExt cx="5793027" cy="1368755"/>
          </a:xfrm>
        </p:grpSpPr>
        <p:sp>
          <p:nvSpPr>
            <p:cNvPr id="104" name="Shape 104"/>
            <p:cNvSpPr/>
            <p:nvPr/>
          </p:nvSpPr>
          <p:spPr>
            <a:xfrm flipH="1">
              <a:off x="3164127" y="190500"/>
              <a:ext cx="2273301" cy="74930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i="0" sz="1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5412027" y="0"/>
              <a:ext cx="381001" cy="215900"/>
            </a:xfrm>
            <a:prstGeom prst="roundRect">
              <a:avLst>
                <a:gd name="adj" fmla="val 50000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815644"/>
              <a:ext cx="3263900" cy="553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1600">
                  <a:solidFill>
                    <a:srgbClr val="007D64"/>
                  </a:solidFill>
                </a:rPr>
                <a:t>a command (means “list the content of the current folder”)</a:t>
              </a:r>
            </a:p>
          </p:txBody>
        </p:sp>
      </p:grpSp>
    </p:spTree>
  </p:cSld>
  <p:clrMapOvr>
    <a:masterClrMapping/>
  </p:clrMapOvr>
  <p:transition spd="fast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Terminal Emulator on Mac OS X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Terminal emulators are part of every operating system </a:t>
            </a:r>
            <a:endParaRPr sz="2000"/>
          </a:p>
          <a:p>
            <a:pPr lvl="1">
              <a:defRPr sz="1800"/>
            </a:pPr>
            <a:r>
              <a:rPr sz="1600"/>
              <a:t>in Mac OS X, the application is named Terminal</a:t>
            </a:r>
            <a:endParaRPr sz="1600"/>
          </a:p>
          <a:p>
            <a:pPr lvl="1">
              <a:defRPr sz="1800"/>
            </a:pPr>
            <a:r>
              <a:rPr sz="1600"/>
              <a:t>look in the Utilities folder inside your top level Applications folder</a:t>
            </a:r>
          </a:p>
        </p:txBody>
      </p:sp>
      <p:grpSp>
        <p:nvGrpSpPr>
          <p:cNvPr id="113" name="Group 113"/>
          <p:cNvGrpSpPr/>
          <p:nvPr/>
        </p:nvGrpSpPr>
        <p:grpSpPr>
          <a:xfrm>
            <a:off x="1841500" y="3124200"/>
            <a:ext cx="6477000" cy="3695700"/>
            <a:chOff x="0" y="0"/>
            <a:chExt cx="6477000" cy="3695700"/>
          </a:xfrm>
        </p:grpSpPr>
        <p:pic>
          <p:nvPicPr>
            <p:cNvPr id="111" name="dropped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77000" cy="36957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112" name="Shape 112"/>
            <p:cNvSpPr/>
            <p:nvPr/>
          </p:nvSpPr>
          <p:spPr>
            <a:xfrm>
              <a:off x="2159000" y="1943100"/>
              <a:ext cx="1270000" cy="85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spd="fast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Terminal Emulator on Windows 7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Windows users can run a program named Command Prompt</a:t>
            </a:r>
            <a:endParaRPr sz="2000"/>
          </a:p>
          <a:p>
            <a:pPr lvl="1">
              <a:defRPr sz="1800"/>
            </a:pPr>
            <a:r>
              <a:rPr sz="1600"/>
              <a:t>find it in the Accessories folder</a:t>
            </a:r>
          </a:p>
        </p:txBody>
      </p:sp>
      <p:pic>
        <p:nvPicPr>
          <p:cNvPr id="11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4350" y="2501900"/>
            <a:ext cx="3619500" cy="3784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  <p:sp>
        <p:nvSpPr>
          <p:cNvPr id="118" name="Shape 118"/>
          <p:cNvSpPr/>
          <p:nvPr/>
        </p:nvSpPr>
        <p:spPr>
          <a:xfrm>
            <a:off x="5930900" y="3397200"/>
            <a:ext cx="2117825" cy="577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spd="fast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Command Line Editing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Terminal emulators have lots of “bells and whistles”</a:t>
            </a:r>
            <a:endParaRPr sz="2000"/>
          </a:p>
          <a:p>
            <a:pPr lvl="0">
              <a:defRPr sz="1800"/>
            </a:pPr>
            <a:r>
              <a:rPr sz="2000"/>
              <a:t>A very effective skill to know for the lab projects is </a:t>
            </a:r>
            <a:r>
              <a:rPr b="1" i="1" sz="2000"/>
              <a:t>command line editing</a:t>
            </a:r>
            <a:endParaRPr sz="2000"/>
          </a:p>
          <a:p>
            <a:pPr lvl="1">
              <a:defRPr sz="1800"/>
            </a:pPr>
            <a:r>
              <a:rPr sz="1600"/>
              <a:t>hit the up-arrow key, go back and edit the previous command -- saves typing</a:t>
            </a:r>
            <a:endParaRPr sz="1600"/>
          </a:p>
          <a:p>
            <a:pPr lvl="1">
              <a:defRPr sz="1800"/>
            </a:pPr>
            <a:r>
              <a:rPr sz="1600"/>
              <a:t>you can also hit delete and use other keys to edit the expression</a:t>
            </a:r>
            <a:endParaRPr sz="1600"/>
          </a:p>
          <a:p>
            <a:pPr lvl="0">
              <a:defRPr sz="1800"/>
            </a:pPr>
            <a:r>
              <a:rPr sz="2000"/>
              <a:t>See the Online Lab Manual for more information about starting and running a terminal emulator on your system</a:t>
            </a:r>
          </a:p>
        </p:txBody>
      </p:sp>
      <p:sp>
        <p:nvSpPr>
          <p:cNvPr id="122" name="Shape 122"/>
          <p:cNvSpPr/>
          <p:nvPr/>
        </p:nvSpPr>
        <p:spPr>
          <a:xfrm>
            <a:off x="2036861" y="4508500"/>
            <a:ext cx="58322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1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7D64"/>
                </a:solidFill>
              </a:rPr>
              <a:t>http://www.cs.uoregon.edu/eic/python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Running Python Interactively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We will be using Python as an </a:t>
            </a:r>
            <a:r>
              <a:rPr b="1" i="1" sz="2000"/>
              <a:t>interactive programming language</a:t>
            </a:r>
            <a:endParaRPr sz="2000"/>
          </a:p>
          <a:p>
            <a:pPr lvl="0">
              <a:defRPr sz="1800"/>
            </a:pPr>
            <a:r>
              <a:rPr sz="2000"/>
              <a:t>An interactive language is basically a fancy calculator</a:t>
            </a:r>
            <a:endParaRPr sz="2000"/>
          </a:p>
          <a:p>
            <a:pPr lvl="1">
              <a:spcBef>
                <a:spcPts val="500"/>
              </a:spcBef>
              <a:buSzPct val="100000"/>
              <a:buAutoNum type="arabicPeriod" startAt="1"/>
              <a:defRPr sz="1800"/>
            </a:pPr>
            <a:r>
              <a:rPr sz="1600"/>
              <a:t>start Python</a:t>
            </a:r>
            <a:endParaRPr sz="1600"/>
          </a:p>
          <a:p>
            <a:pPr lvl="1">
              <a:spcBef>
                <a:spcPts val="500"/>
              </a:spcBef>
              <a:buSzPct val="100000"/>
              <a:buAutoNum type="arabicPeriod" startAt="1"/>
              <a:defRPr sz="1800"/>
            </a:pPr>
            <a:r>
              <a:rPr sz="1600"/>
              <a:t>Python prints a prompt </a:t>
            </a:r>
            <a:br>
              <a:rPr sz="1600"/>
            </a:br>
            <a:r>
              <a:rPr sz="1600"/>
              <a:t>to let you know it is ready</a:t>
            </a:r>
            <a:endParaRPr sz="1600"/>
          </a:p>
          <a:p>
            <a:pPr lvl="1">
              <a:spcBef>
                <a:spcPts val="500"/>
              </a:spcBef>
              <a:buSzPct val="100000"/>
              <a:buAutoNum type="arabicPeriod" startAt="1"/>
              <a:defRPr sz="1800"/>
            </a:pPr>
            <a:r>
              <a:rPr sz="1600"/>
              <a:t>type an expression</a:t>
            </a:r>
            <a:endParaRPr sz="1600"/>
          </a:p>
          <a:p>
            <a:pPr lvl="1">
              <a:spcBef>
                <a:spcPts val="500"/>
              </a:spcBef>
              <a:buSzPct val="100000"/>
              <a:buAutoNum type="arabicPeriod" startAt="1"/>
              <a:defRPr sz="1800"/>
            </a:pPr>
            <a:r>
              <a:rPr sz="1600"/>
              <a:t>Python evaluates the </a:t>
            </a:r>
            <a:br>
              <a:rPr sz="1600"/>
            </a:br>
            <a:r>
              <a:rPr sz="1600"/>
              <a:t>expression and prints </a:t>
            </a:r>
            <a:br>
              <a:rPr sz="1600"/>
            </a:br>
            <a:r>
              <a:rPr sz="1600"/>
              <a:t>the result</a:t>
            </a:r>
            <a:endParaRPr sz="1600"/>
          </a:p>
          <a:p>
            <a:pPr lvl="1">
              <a:spcBef>
                <a:spcPts val="500"/>
              </a:spcBef>
              <a:buSzPct val="100000"/>
              <a:buAutoNum type="arabicPeriod" startAt="1"/>
              <a:defRPr sz="1800"/>
            </a:pPr>
            <a:r>
              <a:rPr sz="1600"/>
              <a:t>go back to step 2</a:t>
            </a:r>
            <a:endParaRPr sz="1600"/>
          </a:p>
          <a:p>
            <a:pPr lvl="0">
              <a:spcBef>
                <a:spcPts val="3000"/>
              </a:spcBef>
              <a:defRPr sz="1800"/>
            </a:pPr>
            <a:r>
              <a:rPr sz="2000"/>
              <a:t>The CS jargon for this cycle is </a:t>
            </a:r>
            <a:br>
              <a:rPr sz="2000"/>
            </a:br>
            <a:r>
              <a:rPr b="1" i="1" sz="2000"/>
              <a:t>read-eval-print loop</a:t>
            </a:r>
          </a:p>
        </p:txBody>
      </p:sp>
      <p:sp>
        <p:nvSpPr>
          <p:cNvPr id="126" name="Shape 126"/>
          <p:cNvSpPr/>
          <p:nvPr/>
        </p:nvSpPr>
        <p:spPr>
          <a:xfrm>
            <a:off x="6324600" y="3860800"/>
            <a:ext cx="609600" cy="266700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i="0" sz="3000">
                <a:solidFill>
                  <a:srgbClr val="FF26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2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7600" y="3365500"/>
            <a:ext cx="4038600" cy="2844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  <p:sp>
        <p:nvSpPr>
          <p:cNvPr id="128" name="Shape 128"/>
          <p:cNvSpPr/>
          <p:nvPr/>
        </p:nvSpPr>
        <p:spPr>
          <a:xfrm>
            <a:off x="6176720" y="2809472"/>
            <a:ext cx="275265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OS command to start Python</a:t>
            </a:r>
          </a:p>
        </p:txBody>
      </p:sp>
      <p:sp>
        <p:nvSpPr>
          <p:cNvPr id="129" name="Shape 129"/>
          <p:cNvSpPr/>
          <p:nvPr/>
        </p:nvSpPr>
        <p:spPr>
          <a:xfrm flipV="1">
            <a:off x="5765799" y="3167194"/>
            <a:ext cx="477707" cy="477707"/>
          </a:xfrm>
          <a:prstGeom prst="line">
            <a:avLst/>
          </a:prstGeom>
          <a:ln w="25400">
            <a:solidFill>
              <a:srgbClr val="FF26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i="0" sz="1200">
                <a:solidFill>
                  <a:srgbClr val="000000"/>
                </a:solidFill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4902200" y="3632200"/>
            <a:ext cx="1090018" cy="266700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i="0" sz="3000">
                <a:solidFill>
                  <a:srgbClr val="FF26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spd="fast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Interactive Python Examples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For the remaining slides Python examples will be shown without a picture of a terminal emulator</a:t>
            </a:r>
            <a:endParaRPr sz="2000"/>
          </a:p>
          <a:p>
            <a:pPr lvl="1">
              <a:defRPr sz="1800"/>
            </a:pPr>
            <a:r>
              <a:rPr sz="1600"/>
              <a:t>we will assume you know how to start Interactive Python on your system</a:t>
            </a:r>
            <a:endParaRPr sz="1600"/>
          </a:p>
          <a:p>
            <a:pPr lvl="1">
              <a:defRPr sz="1800"/>
            </a:pPr>
            <a:r>
              <a:rPr sz="1600"/>
              <a:t>the Python commands shown in these slides should work equally well on Mac OS X, Windows, or Linux systems</a:t>
            </a:r>
            <a:endParaRPr sz="1600"/>
          </a:p>
          <a:p>
            <a:pPr lvl="0">
              <a:spcBef>
                <a:spcPts val="2300"/>
              </a:spcBef>
              <a:defRPr sz="1800"/>
            </a:pPr>
            <a:r>
              <a:rPr sz="2000"/>
              <a:t>In lecture slides, prompts and other strings printed by Python will be shown in black, and characters typed by a user will be shown in green</a:t>
            </a:r>
            <a:endParaRPr sz="2000"/>
          </a:p>
          <a:p>
            <a:pPr lvl="0">
              <a:spcBef>
                <a:spcPts val="2300"/>
              </a:spcBef>
              <a:defRPr sz="1800"/>
            </a:pPr>
            <a:r>
              <a:rPr sz="2000"/>
              <a:t>Example: a “hello world” program:</a:t>
            </a:r>
            <a:endParaRPr sz="2000"/>
          </a:p>
          <a:p>
            <a:pPr lvl="1" marL="0" indent="317500">
              <a:spcBef>
                <a:spcPts val="2300"/>
              </a:spcBef>
              <a:buSz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print("hello")</a:t>
            </a:r>
            <a:endParaRPr sz="1600">
              <a:latin typeface="Courier"/>
              <a:ea typeface="Courier"/>
              <a:cs typeface="Courier"/>
              <a:sym typeface="Courier"/>
            </a:endParaRPr>
          </a:p>
          <a:p>
            <a:pPr lvl="1" marL="0" indent="317500">
              <a:spcBef>
                <a:spcPts val="1100"/>
              </a:spcBef>
              <a:buSz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hello</a:t>
            </a:r>
          </a:p>
        </p:txBody>
      </p:sp>
      <p:sp>
        <p:nvSpPr>
          <p:cNvPr id="134" name="Shape 134"/>
          <p:cNvSpPr/>
          <p:nvPr/>
        </p:nvSpPr>
        <p:spPr>
          <a:xfrm>
            <a:off x="296622" y="6397650"/>
            <a:ext cx="1791082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</a:rPr>
              <a:t>Python’s prompt</a:t>
            </a:r>
          </a:p>
        </p:txBody>
      </p:sp>
      <p:sp>
        <p:nvSpPr>
          <p:cNvPr id="135" name="Shape 135"/>
          <p:cNvSpPr/>
          <p:nvPr/>
        </p:nvSpPr>
        <p:spPr>
          <a:xfrm>
            <a:off x="1092200" y="5156200"/>
            <a:ext cx="487809" cy="304800"/>
          </a:xfrm>
          <a:prstGeom prst="roundRect">
            <a:avLst>
              <a:gd name="adj" fmla="val 4375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i="0" sz="3000">
                <a:solidFill>
                  <a:srgbClr val="FF26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6" name="Shape 136"/>
          <p:cNvSpPr/>
          <p:nvPr/>
        </p:nvSpPr>
        <p:spPr>
          <a:xfrm flipH="1">
            <a:off x="577330" y="5394710"/>
            <a:ext cx="502121" cy="911360"/>
          </a:xfrm>
          <a:prstGeom prst="line">
            <a:avLst/>
          </a:prstGeom>
          <a:ln w="25400">
            <a:solidFill>
              <a:srgbClr val="FF26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i="0" sz="1200">
                <a:solidFill>
                  <a:srgbClr val="000000"/>
                </a:solid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6075122" y="5367375"/>
            <a:ext cx="3353334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</a:rPr>
              <a:t>Python statement typed by user</a:t>
            </a:r>
          </a:p>
        </p:txBody>
      </p:sp>
      <p:sp>
        <p:nvSpPr>
          <p:cNvPr id="138" name="Shape 138"/>
          <p:cNvSpPr/>
          <p:nvPr/>
        </p:nvSpPr>
        <p:spPr>
          <a:xfrm>
            <a:off x="1600200" y="5154625"/>
            <a:ext cx="1865611" cy="326480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i="0" sz="3000">
                <a:solidFill>
                  <a:srgbClr val="FF26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3644900" y="5357825"/>
            <a:ext cx="2324100" cy="190501"/>
          </a:xfrm>
          <a:prstGeom prst="line">
            <a:avLst/>
          </a:prstGeom>
          <a:ln w="25400">
            <a:solidFill>
              <a:srgbClr val="FF26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i="0" sz="1200">
                <a:solidFill>
                  <a:srgbClr val="000000"/>
                </a:solidFill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4476725" y="6061653"/>
            <a:ext cx="2540433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</a:rPr>
              <a:t>result printed by Python</a:t>
            </a:r>
          </a:p>
        </p:txBody>
      </p:sp>
      <p:sp>
        <p:nvSpPr>
          <p:cNvPr id="141" name="Shape 141"/>
          <p:cNvSpPr/>
          <p:nvPr/>
        </p:nvSpPr>
        <p:spPr>
          <a:xfrm>
            <a:off x="1066800" y="5544102"/>
            <a:ext cx="860773" cy="266701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i="0" sz="3000">
                <a:solidFill>
                  <a:srgbClr val="FF2600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2044700" y="5720661"/>
            <a:ext cx="2324100" cy="533400"/>
          </a:xfrm>
          <a:prstGeom prst="line">
            <a:avLst/>
          </a:prstGeom>
          <a:ln w="25400">
            <a:solidFill>
              <a:srgbClr val="FF26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i="0"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fast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Arithmetic Expressions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simplest statements in Python are arithmetic expressions</a:t>
            </a:r>
            <a:endParaRPr sz="2000"/>
          </a:p>
          <a:p>
            <a:pPr lvl="1">
              <a:defRPr sz="1800"/>
            </a:pPr>
            <a:r>
              <a:rPr sz="1600"/>
              <a:t>arithmetic expressions contain numbers (operands) and operators</a:t>
            </a:r>
            <a:endParaRPr sz="1600"/>
          </a:p>
          <a:p>
            <a:pPr lvl="0">
              <a:spcBef>
                <a:spcPts val="2100"/>
              </a:spcBef>
              <a:defRPr sz="1800"/>
            </a:pPr>
            <a:r>
              <a:rPr sz="2000"/>
              <a:t>The symbols used for operators are commonly used in other languages and applications (e.g. spreadsheets)</a:t>
            </a:r>
            <a:endParaRPr sz="2000"/>
          </a:p>
          <a:p>
            <a:pPr lvl="1">
              <a:defRPr sz="1800"/>
            </a:pPr>
            <a:r>
              <a:rPr sz="1600"/>
              <a:t>add:  		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+</a:t>
            </a:r>
            <a:endParaRPr sz="1600"/>
          </a:p>
          <a:p>
            <a:pPr lvl="1">
              <a:defRPr sz="1800"/>
            </a:pPr>
            <a:r>
              <a:rPr sz="1600"/>
              <a:t>subtract:  	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-</a:t>
            </a:r>
            <a:endParaRPr sz="1600"/>
          </a:p>
          <a:p>
            <a:pPr lvl="1">
              <a:defRPr sz="1800"/>
            </a:pPr>
            <a:r>
              <a:rPr sz="1600"/>
              <a:t>multiply:  	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*</a:t>
            </a:r>
            <a:endParaRPr sz="1600"/>
          </a:p>
          <a:p>
            <a:pPr lvl="1">
              <a:defRPr sz="1800"/>
            </a:pPr>
            <a:r>
              <a:rPr sz="1600"/>
              <a:t>divide:  		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/</a:t>
            </a:r>
          </a:p>
        </p:txBody>
      </p:sp>
      <p:sp>
        <p:nvSpPr>
          <p:cNvPr id="146" name="Shape 146"/>
          <p:cNvSpPr/>
          <p:nvPr/>
        </p:nvSpPr>
        <p:spPr>
          <a:xfrm>
            <a:off x="3898900" y="4051300"/>
            <a:ext cx="4838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spcBef>
                <a:spcPts val="2900"/>
              </a:spcBef>
              <a:defRPr i="0" sz="1800">
                <a:solidFill>
                  <a:srgbClr val="000000"/>
                </a:solidFill>
              </a:defRPr>
            </a:pP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&gt;&gt;&gt; </a:t>
            </a:r>
            <a:r>
              <a:rPr sz="20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+ 12</a:t>
            </a:r>
            <a:br>
              <a:rPr sz="2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17</a:t>
            </a:r>
          </a:p>
        </p:txBody>
      </p:sp>
      <p:sp>
        <p:nvSpPr>
          <p:cNvPr id="147" name="Shape 147"/>
          <p:cNvSpPr/>
          <p:nvPr/>
        </p:nvSpPr>
        <p:spPr>
          <a:xfrm>
            <a:off x="3898900" y="4851400"/>
            <a:ext cx="4838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spcBef>
                <a:spcPts val="2900"/>
              </a:spcBef>
              <a:defRPr i="0" sz="1800">
                <a:solidFill>
                  <a:srgbClr val="000000"/>
                </a:solidFill>
              </a:defRPr>
            </a:pP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&gt;&gt;&gt; </a:t>
            </a:r>
            <a:r>
              <a:rPr sz="20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+ 4 * 5</a:t>
            </a:r>
            <a:br>
              <a:rPr sz="2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23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898900" y="5651500"/>
            <a:ext cx="4838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spcBef>
                <a:spcPts val="2900"/>
              </a:spcBef>
              <a:defRPr i="0" sz="1800">
                <a:solidFill>
                  <a:srgbClr val="000000"/>
                </a:solidFill>
              </a:defRPr>
            </a:pP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&gt;&gt;&gt; </a:t>
            </a:r>
            <a:r>
              <a:rPr sz="20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* 4 / 2</a:t>
            </a:r>
            <a:br>
              <a:rPr sz="2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8.0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Arithmetic Expressions (cont’d)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Use parentheses if you want to alter the standard order</a:t>
            </a:r>
            <a:endParaRPr sz="2000"/>
          </a:p>
          <a:p>
            <a:pPr lvl="0">
              <a:spcBef>
                <a:spcPts val="14800"/>
              </a:spcBef>
              <a:defRPr sz="1800"/>
            </a:pPr>
            <a:r>
              <a:rPr sz="2000"/>
              <a:t>Note that Python converts integer values to real numbers as needed (more on the next slide)</a:t>
            </a:r>
          </a:p>
        </p:txBody>
      </p:sp>
      <p:sp>
        <p:nvSpPr>
          <p:cNvPr id="152" name="Shape 152"/>
          <p:cNvSpPr/>
          <p:nvPr/>
        </p:nvSpPr>
        <p:spPr>
          <a:xfrm>
            <a:off x="1231900" y="2959100"/>
            <a:ext cx="4838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spcBef>
                <a:spcPts val="2900"/>
              </a:spcBef>
              <a:defRPr i="0" sz="1800">
                <a:solidFill>
                  <a:srgbClr val="000000"/>
                </a:solidFill>
              </a:defRPr>
            </a:pP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&gt;&gt;&gt; </a:t>
            </a:r>
            <a:r>
              <a:rPr sz="20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 + 4 ) * 5</a:t>
            </a:r>
            <a:br>
              <a:rPr sz="2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35</a:t>
            </a:r>
          </a:p>
        </p:txBody>
      </p:sp>
      <p:sp>
        <p:nvSpPr>
          <p:cNvPr id="153" name="Shape 153"/>
          <p:cNvSpPr/>
          <p:nvPr/>
        </p:nvSpPr>
        <p:spPr>
          <a:xfrm>
            <a:off x="1231900" y="2260600"/>
            <a:ext cx="4838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spcBef>
                <a:spcPts val="2900"/>
              </a:spcBef>
              <a:defRPr i="0" sz="1800">
                <a:solidFill>
                  <a:srgbClr val="000000"/>
                </a:solidFill>
              </a:defRPr>
            </a:pP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&gt;&gt;&gt; </a:t>
            </a:r>
            <a:r>
              <a:rPr sz="20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+ 4 * 5</a:t>
            </a:r>
            <a:br>
              <a:rPr sz="2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23</a:t>
            </a:r>
          </a:p>
        </p:txBody>
      </p:sp>
      <p:sp>
        <p:nvSpPr>
          <p:cNvPr id="154" name="Shape 154"/>
          <p:cNvSpPr/>
          <p:nvPr/>
        </p:nvSpPr>
        <p:spPr>
          <a:xfrm>
            <a:off x="1231900" y="4800600"/>
            <a:ext cx="4838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spcBef>
                <a:spcPts val="2900"/>
              </a:spcBef>
              <a:defRPr i="0" sz="1800">
                <a:solidFill>
                  <a:srgbClr val="000000"/>
                </a:solidFill>
              </a:defRPr>
            </a:pP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&gt;&gt;&gt; </a:t>
            </a:r>
            <a:r>
              <a:rPr sz="20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 / 3</a:t>
            </a:r>
            <a:br>
              <a:rPr sz="2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6.333333333333333</a:t>
            </a:r>
          </a:p>
        </p:txBody>
      </p:sp>
      <p:sp>
        <p:nvSpPr>
          <p:cNvPr id="155" name="Shape 155"/>
          <p:cNvSpPr/>
          <p:nvPr/>
        </p:nvSpPr>
        <p:spPr>
          <a:xfrm>
            <a:off x="1231900" y="5511800"/>
            <a:ext cx="4838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spcBef>
                <a:spcPts val="2900"/>
              </a:spcBef>
              <a:defRPr i="0" sz="1800">
                <a:solidFill>
                  <a:srgbClr val="000000"/>
                </a:solidFill>
              </a:defRPr>
            </a:pP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&gt;&gt;&gt; </a:t>
            </a:r>
            <a:r>
              <a:rPr sz="20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 // 3</a:t>
            </a:r>
            <a:br>
              <a:rPr sz="20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20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Floating Point Numbers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Numbers inside a computer are finite approximations</a:t>
            </a:r>
            <a:endParaRPr sz="2000"/>
          </a:p>
          <a:p>
            <a:pPr lvl="1" marL="685800">
              <a:defRPr sz="1800"/>
            </a:pPr>
            <a:r>
              <a:rPr sz="1600"/>
              <a:t>real numbers like 1/3 have an infinite number of digits</a:t>
            </a:r>
            <a:endParaRPr sz="1600"/>
          </a:p>
          <a:p>
            <a:pPr lvl="1" marL="685800">
              <a:defRPr sz="1800"/>
            </a:pPr>
            <a:r>
              <a:rPr sz="1600"/>
              <a:t>Python and other programming languages have a finite number of digits</a:t>
            </a:r>
            <a:endParaRPr sz="1600"/>
          </a:p>
          <a:p>
            <a:pPr lvl="0">
              <a:defRPr sz="1800"/>
            </a:pPr>
            <a:r>
              <a:rPr sz="2000"/>
              <a:t>From </a:t>
            </a:r>
            <a:r>
              <a:rPr sz="2000">
                <a:latin typeface="Courier"/>
                <a:ea typeface="Courier"/>
                <a:cs typeface="Courier"/>
                <a:sym typeface="Courier"/>
                <a:hlinkClick r:id="rId2" invalidUrl="" action="" tgtFrame="" tooltip="" history="1" highlightClick="0" endSnd="0"/>
              </a:rPr>
              <a:t>http://www.joyofpi.com/pi.html</a:t>
            </a:r>
            <a:r>
              <a:rPr sz="2000"/>
              <a:t>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π = 3.141592653589793238462643383279...</a:t>
            </a:r>
            <a:endParaRPr sz="1600"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3700"/>
              </a:spcBef>
              <a:defRPr sz="1800"/>
            </a:pPr>
            <a:r>
              <a:rPr sz="2000"/>
              <a:t>In Python: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from math import pi</a:t>
            </a:r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pi</a:t>
            </a:r>
            <a:br/>
            <a:r>
              <a:t>3.141592653589793</a:t>
            </a:r>
          </a:p>
          <a:p>
            <a:pPr lvl="1" marL="0" indent="368300">
              <a:spcBef>
                <a:spcPts val="3000"/>
              </a:spcBef>
              <a:buSzTx/>
              <a:buNone/>
              <a:defRPr sz="1800"/>
            </a:pPr>
            <a:r>
              <a:rPr sz="1600"/>
              <a:t>In computer science finite approximations of real numbers are known as</a:t>
            </a:r>
            <a:br>
              <a:rPr sz="1600"/>
            </a:br>
            <a:r>
              <a:rPr b="1" i="1" sz="1600"/>
              <a:t>floating point numbers</a:t>
            </a:r>
            <a:r>
              <a:rPr sz="1600"/>
              <a:t> (or “floats”)</a:t>
            </a:r>
          </a:p>
        </p:txBody>
      </p:sp>
      <p:sp>
        <p:nvSpPr>
          <p:cNvPr id="159" name="Shape 159"/>
          <p:cNvSpPr/>
          <p:nvPr/>
        </p:nvSpPr>
        <p:spPr>
          <a:xfrm>
            <a:off x="5150155" y="4378350"/>
            <a:ext cx="3199208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Python’s math library includes a definition of </a:t>
            </a:r>
            <a:r>
              <a:rPr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π</a:t>
            </a:r>
            <a:r>
              <a:rPr i="1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Variables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To motivate the next topic, suppose you want to compute the surface area of a counter top</a:t>
            </a:r>
            <a:endParaRPr sz="2000"/>
          </a:p>
          <a:p>
            <a:pPr lvl="1">
              <a:defRPr sz="1800"/>
            </a:pPr>
            <a:r>
              <a:rPr sz="1600"/>
              <a:t>you know the counter is a square </a:t>
            </a:r>
            <a:br>
              <a:rPr sz="1600"/>
            </a:br>
            <a:r>
              <a:rPr sz="1600"/>
              <a:t>with a triangular piece missing</a:t>
            </a:r>
            <a:endParaRPr sz="1600"/>
          </a:p>
          <a:p>
            <a:pPr lvl="1">
              <a:defRPr sz="1800"/>
            </a:pPr>
            <a:r>
              <a:rPr sz="1600"/>
              <a:t>you also know each side of the triangle </a:t>
            </a:r>
            <a:br>
              <a:rPr sz="1600"/>
            </a:br>
            <a:r>
              <a:rPr sz="1600"/>
              <a:t>is half as long as the side of the square</a:t>
            </a:r>
            <a:endParaRPr sz="1600"/>
          </a:p>
          <a:p>
            <a:pPr lvl="0">
              <a:spcBef>
                <a:spcPts val="2800"/>
              </a:spcBef>
              <a:defRPr sz="1800"/>
            </a:pPr>
            <a:r>
              <a:rPr sz="2000"/>
              <a:t>Using some simple geometry will give you an equation for the area of the counter</a:t>
            </a:r>
          </a:p>
        </p:txBody>
      </p:sp>
      <p:grpSp>
        <p:nvGrpSpPr>
          <p:cNvPr id="165" name="Group 165"/>
          <p:cNvGrpSpPr/>
          <p:nvPr/>
        </p:nvGrpSpPr>
        <p:grpSpPr>
          <a:xfrm>
            <a:off x="1638299" y="4991100"/>
            <a:ext cx="7543801" cy="1193800"/>
            <a:chOff x="0" y="0"/>
            <a:chExt cx="7543800" cy="1193800"/>
          </a:xfrm>
        </p:grpSpPr>
        <p:pic>
          <p:nvPicPr>
            <p:cNvPr id="163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57600" y="0"/>
              <a:ext cx="3886200" cy="1193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image-180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31800"/>
              <a:ext cx="2468639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5700" y="2578100"/>
            <a:ext cx="1993900" cy="11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Interacting with Python</a:t>
            </a:r>
            <a:endParaRPr sz="2000"/>
          </a:p>
          <a:p>
            <a:pPr lvl="0">
              <a:defRPr sz="1800"/>
            </a:pPr>
            <a:r>
              <a:rPr sz="2000"/>
              <a:t>Numbers, Functions, and the Math Module</a:t>
            </a:r>
            <a:endParaRPr sz="2000"/>
          </a:p>
          <a:p>
            <a:pPr lvl="0">
              <a:defRPr sz="1800"/>
            </a:pPr>
            <a:r>
              <a:rPr sz="2000"/>
              <a:t>Variables</a:t>
            </a:r>
            <a:endParaRPr sz="2000"/>
          </a:p>
          <a:p>
            <a:pPr lvl="0">
              <a:defRPr sz="1800"/>
            </a:pPr>
            <a:r>
              <a:rPr sz="2000"/>
              <a:t>Defining New Functions: 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def</a:t>
            </a:r>
            <a:r>
              <a:rPr sz="2000"/>
              <a:t> Statements</a:t>
            </a:r>
            <a:endParaRPr sz="2000"/>
          </a:p>
          <a:p>
            <a:pPr lvl="0">
              <a:defRPr sz="1800"/>
            </a:pPr>
            <a:r>
              <a:rPr sz="2000"/>
              <a:t>Conditional Execution: 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sz="2000"/>
              <a:t> Statements</a:t>
            </a:r>
            <a:endParaRPr sz="2000"/>
          </a:p>
          <a:p>
            <a:pPr lvl="0">
              <a:defRPr sz="1800"/>
            </a:pPr>
            <a:r>
              <a:rPr sz="2000"/>
              <a:t>Strings</a:t>
            </a:r>
            <a:endParaRPr sz="2000"/>
          </a:p>
          <a:p>
            <a:pPr lvl="0">
              <a:defRPr sz="1800"/>
            </a:pPr>
            <a:r>
              <a:rPr sz="2000"/>
              <a:t>Objects</a:t>
            </a:r>
          </a:p>
        </p:txBody>
      </p:sp>
      <p:sp>
        <p:nvSpPr>
          <p:cNvPr id="43" name="Shape 43"/>
          <p:cNvSpPr/>
          <p:nvPr/>
        </p:nvSpPr>
        <p:spPr>
          <a:xfrm>
            <a:off x="990600" y="1334492"/>
            <a:ext cx="844902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200">
                <a:solidFill>
                  <a:srgbClr val="007D64"/>
                </a:solidFill>
              </a:rPr>
              <a:t>Introducing Python and an environment for interactive experiments</a:t>
            </a:r>
          </a:p>
        </p:txBody>
      </p:sp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The Python Workbench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Variables (cont’d)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Suppose you measure one edge of the square to get </a:t>
            </a:r>
            <a:r>
              <a:rPr i="1" sz="2000">
                <a:latin typeface="Palatino"/>
                <a:ea typeface="Palatino"/>
                <a:cs typeface="Palatino"/>
                <a:sym typeface="Palatino"/>
              </a:rPr>
              <a:t>x</a:t>
            </a:r>
            <a:r>
              <a:rPr sz="2000"/>
              <a:t> = 109 cm</a:t>
            </a:r>
            <a:endParaRPr sz="2000"/>
          </a:p>
          <a:p>
            <a:pPr lvl="0">
              <a:defRPr sz="1800"/>
            </a:pPr>
            <a:r>
              <a:rPr sz="2000"/>
              <a:t>Python can compute the area for you:</a:t>
            </a:r>
            <a:endParaRPr sz="2000"/>
          </a:p>
          <a:p>
            <a:pPr lvl="1" marL="0" indent="3175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109 * 109 - ((109/2)*(109/2) / 2)</a:t>
            </a:r>
            <a:br/>
            <a:r>
              <a:t>10395.875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600"/>
              </a:spcBef>
              <a:defRPr sz="1800"/>
            </a:pPr>
            <a:r>
              <a:rPr sz="2000"/>
              <a:t>You can simplify this a little bit by using the exponentiation operator</a:t>
            </a:r>
            <a:endParaRPr sz="2000"/>
          </a:p>
          <a:p>
            <a:pPr lvl="1">
              <a:defRPr sz="1800"/>
            </a:pPr>
            <a:r>
              <a:rPr sz="1600"/>
              <a:t>to compute  </a:t>
            </a:r>
            <a:r>
              <a:rPr i="1" sz="1600"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aseline="31999" i="1" sz="16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z="1600"/>
              <a:t>  type 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x**2</a:t>
            </a:r>
            <a:endParaRPr sz="1600"/>
          </a:p>
          <a:p>
            <a:pPr lvl="1" marL="0" indent="3175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109**2 - (109/2)**2 / 2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10395.875</a:t>
            </a:r>
          </a:p>
        </p:txBody>
      </p:sp>
      <p:pic>
        <p:nvPicPr>
          <p:cNvPr id="17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991100"/>
            <a:ext cx="38862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-180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8300" y="5422900"/>
            <a:ext cx="2468639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Variables in Python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508000" y="1733550"/>
            <a:ext cx="8890000" cy="5321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You can make the equation even simpler by using a </a:t>
            </a:r>
            <a:r>
              <a:rPr b="1" i="1" sz="2000"/>
              <a:t>variable</a:t>
            </a:r>
            <a:endParaRPr sz="2000"/>
          </a:p>
          <a:p>
            <a:pPr lvl="1">
              <a:defRPr sz="1800"/>
            </a:pPr>
            <a:r>
              <a:rPr sz="1600"/>
              <a:t>create a value named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sz="1600"/>
              <a:t>, and then write the equation using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x</a:t>
            </a:r>
            <a:endParaRPr sz="1600"/>
          </a:p>
          <a:p>
            <a:pPr lvl="1" marL="0" indent="317500">
              <a:buSzTx/>
              <a:buNone/>
              <a:defRPr sz="1800"/>
            </a:pPr>
            <a:r>
              <a:t>&gt;&gt;&gt; x = 109</a:t>
            </a:r>
          </a:p>
          <a:p>
            <a:pPr lvl="1" marL="0" indent="3175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x**2 - (x/2)**2 / 2</a:t>
            </a:r>
            <a:br/>
            <a:r>
              <a:t>10395.875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4400"/>
              </a:spcBef>
              <a:defRPr sz="1800"/>
            </a:pPr>
            <a:r>
              <a:rPr sz="2000"/>
              <a:t>The first expression defines a variable named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sz="2000"/>
              <a:t>, and the second uses the value of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sz="2000"/>
              <a:t> to compute the area</a:t>
            </a:r>
            <a:endParaRPr sz="2000"/>
          </a:p>
          <a:p>
            <a:pPr lvl="0">
              <a:defRPr sz="1800"/>
            </a:pPr>
            <a:r>
              <a:rPr sz="2000"/>
              <a:t>An expression of the form “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x = ...</a:t>
            </a:r>
            <a:r>
              <a:rPr sz="2000"/>
              <a:t>” is known as an </a:t>
            </a:r>
            <a:r>
              <a:rPr b="1" i="1" sz="2000"/>
              <a:t>assignment statement</a:t>
            </a:r>
            <a:endParaRPr b="1" i="1" sz="2000"/>
          </a:p>
          <a:p>
            <a:pPr lvl="1">
              <a:defRPr sz="1800"/>
            </a:pPr>
            <a:r>
              <a:rPr sz="1600"/>
              <a:t>put the name of a variable on the left side of the assignment operator</a:t>
            </a:r>
            <a:endParaRPr sz="1600"/>
          </a:p>
          <a:p>
            <a:pPr lvl="1">
              <a:defRPr sz="1800"/>
            </a:pPr>
            <a:r>
              <a:rPr sz="1600"/>
              <a:t>put any expression on the right side</a:t>
            </a:r>
            <a:endParaRPr sz="1600"/>
          </a:p>
          <a:p>
            <a:pPr lvl="1">
              <a:defRPr sz="1800"/>
            </a:pPr>
            <a:r>
              <a:rPr sz="1600"/>
              <a:t>Python evaluates the expression and saves the result</a:t>
            </a:r>
          </a:p>
        </p:txBody>
      </p:sp>
      <p:pic>
        <p:nvPicPr>
          <p:cNvPr id="17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4900" y="2387600"/>
            <a:ext cx="1993900" cy="11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Variables Can Be Updated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You can change the value of a variable</a:t>
            </a:r>
            <a:endParaRPr sz="2000"/>
          </a:p>
          <a:p>
            <a:pPr lvl="1" marL="685800">
              <a:defRPr sz="1800"/>
            </a:pPr>
            <a:r>
              <a:rPr sz="1600"/>
              <a:t>simply assign it a new value in another assignment statement:</a:t>
            </a:r>
            <a:endParaRPr sz="1600"/>
          </a:p>
          <a:p>
            <a:pPr lvl="1" marL="0" indent="368300">
              <a:spcBef>
                <a:spcPts val="2100"/>
              </a:spcBef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= 109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x**2 - (x/2)**2 / 2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10395.875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2700"/>
              </a:spcBef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= 111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x**2 - (x/2)**2 / 2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10780.875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Variable Names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There are a few rules for defining names for variables:</a:t>
            </a:r>
            <a:endParaRPr sz="2000"/>
          </a:p>
          <a:p>
            <a:pPr lvl="1" marL="685800">
              <a:defRPr sz="1800"/>
            </a:pPr>
            <a:r>
              <a:rPr sz="1600"/>
              <a:t>names can be as long as you want</a:t>
            </a:r>
            <a:endParaRPr sz="1600"/>
          </a:p>
          <a:p>
            <a:pPr lvl="1" marL="0" indent="368300">
              <a:spcBef>
                <a:spcPts val="5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supercalifragilisticexpialadocious = 3.14</a:t>
            </a:r>
          </a:p>
          <a:p>
            <a:pPr lvl="1" marL="0" indent="368300">
              <a:spcBef>
                <a:spcPts val="500"/>
              </a:spcBef>
              <a:buSzTx/>
              <a:buNone/>
              <a:defRPr sz="1800"/>
            </a:pPr>
            <a:r>
              <a:t>3.14</a:t>
            </a:r>
          </a:p>
          <a:p>
            <a:pPr lvl="1" marL="0" indent="368300">
              <a:spcBef>
                <a:spcPts val="20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supercalifragilisticexpialadocious *     supercalifragilisticexpialadocious</a:t>
            </a:r>
          </a:p>
          <a:p>
            <a:pPr lvl="1" marL="0" indent="368300">
              <a:spcBef>
                <a:spcPts val="500"/>
              </a:spcBef>
              <a:buSzTx/>
              <a:buNone/>
              <a:defRPr sz="1800"/>
            </a:pPr>
            <a:r>
              <a:t>9.8596</a:t>
            </a:r>
          </a:p>
          <a:p>
            <a:pPr lvl="1" marL="685800">
              <a:spcBef>
                <a:spcPts val="2200"/>
              </a:spcBef>
              <a:defRPr sz="1800"/>
            </a:pPr>
            <a:r>
              <a:rPr sz="1600"/>
              <a:t>case is important (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1600"/>
              <a:t> is not the same as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sz="1600"/>
              <a:t>)</a:t>
            </a:r>
            <a:endParaRPr sz="1600"/>
          </a:p>
          <a:p>
            <a:pPr lvl="1" marL="685800">
              <a:defRPr sz="1800"/>
            </a:pPr>
            <a:r>
              <a:rPr sz="1600"/>
              <a:t>names must start with a letter, but can have digits or underscores</a:t>
            </a:r>
            <a:endParaRPr sz="1600"/>
          </a:p>
          <a:p>
            <a:pPr lvl="1" marL="685800">
              <a:defRPr sz="1800"/>
            </a:pPr>
            <a:r>
              <a:rPr b="1" sz="1600"/>
              <a:t>note</a:t>
            </a:r>
            <a:r>
              <a:rPr sz="1600"/>
              <a:t>: by convention variable names in Python start with lower case letters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Strings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Numbers aren’t the only type of data found in programs</a:t>
            </a:r>
            <a:endParaRPr sz="2000"/>
          </a:p>
          <a:p>
            <a:pPr lvl="0">
              <a:defRPr sz="1800"/>
            </a:pPr>
            <a:r>
              <a:rPr sz="2000"/>
              <a:t>We’ve already seen that Python can print a sentence: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print("hello, world")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hello, world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A set of letters enclosed in quotes is known as a </a:t>
            </a:r>
            <a:r>
              <a:rPr b="1" i="1" sz="2000"/>
              <a:t>string</a:t>
            </a:r>
            <a:endParaRPr sz="2000"/>
          </a:p>
          <a:p>
            <a:pPr lvl="0">
              <a:defRPr sz="1800"/>
            </a:pPr>
            <a:r>
              <a:rPr sz="2000"/>
              <a:t>We can store strings in variables: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 = "hello"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print(s)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hello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String Operators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There are lots of things we can do with strings</a:t>
            </a:r>
            <a:endParaRPr sz="2000"/>
          </a:p>
          <a:p>
            <a:pPr lvl="0">
              <a:defRPr sz="1800"/>
            </a:pPr>
            <a:r>
              <a:rPr sz="2000"/>
              <a:t>Example:  when the operands are strings, 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+</a:t>
            </a:r>
            <a:r>
              <a:rPr sz="2000"/>
              <a:t> operator attaches one string to the other: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s</a:t>
            </a:r>
            <a:br/>
            <a:r>
              <a:t>'hello'</a:t>
            </a:r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s + ", world"</a:t>
            </a:r>
            <a:br/>
            <a:r>
              <a:t>'hello, world'</a:t>
            </a:r>
          </a:p>
          <a:p>
            <a:pPr lvl="0">
              <a:spcBef>
                <a:spcPts val="2200"/>
              </a:spcBef>
              <a:defRPr sz="1800"/>
            </a:pPr>
            <a:r>
              <a:rPr sz="2000"/>
              <a:t>We’ll come back to strings later in this chapter</a:t>
            </a:r>
            <a:endParaRPr sz="2000"/>
          </a:p>
          <a:p>
            <a:pPr lvl="0">
              <a:defRPr sz="1800"/>
            </a:pPr>
            <a:r>
              <a:rPr sz="2000"/>
              <a:t>For now, just know that Python has several different types of data; the ones we’ve seen so far are</a:t>
            </a:r>
            <a:endParaRPr sz="2000"/>
          </a:p>
          <a:p>
            <a:pPr lvl="1" marL="685800">
              <a:defRPr sz="1800"/>
            </a:pPr>
            <a:r>
              <a:rPr sz="1600"/>
              <a:t>integers</a:t>
            </a:r>
            <a:endParaRPr sz="1600"/>
          </a:p>
          <a:p>
            <a:pPr lvl="1" marL="685800">
              <a:defRPr sz="1800"/>
            </a:pPr>
            <a:r>
              <a:rPr sz="1600"/>
              <a:t>reals (“floats”)</a:t>
            </a:r>
            <a:endParaRPr sz="1600"/>
          </a:p>
          <a:p>
            <a:pPr lvl="1" marL="685800">
              <a:defRPr sz="1800"/>
            </a:pPr>
            <a:r>
              <a:rPr sz="1600"/>
              <a:t>strings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Objects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slides that introduced Python said it belongs to a family of languages known as </a:t>
            </a:r>
            <a:r>
              <a:rPr b="1" i="1" sz="2000"/>
              <a:t>object-oriented languages</a:t>
            </a:r>
            <a:endParaRPr sz="2000"/>
          </a:p>
          <a:p>
            <a:pPr lvl="0">
              <a:defRPr sz="1800"/>
            </a:pPr>
            <a:r>
              <a:rPr sz="2000"/>
              <a:t>The term </a:t>
            </a:r>
            <a:r>
              <a:rPr b="1" i="1" sz="2000"/>
              <a:t>object</a:t>
            </a:r>
            <a:r>
              <a:rPr sz="2000"/>
              <a:t> simply means “generic piece of data”</a:t>
            </a:r>
            <a:endParaRPr sz="2000"/>
          </a:p>
          <a:p>
            <a:pPr lvl="0">
              <a:defRPr sz="1800"/>
            </a:pPr>
            <a:r>
              <a:rPr sz="2000"/>
              <a:t>Integers, floating point numbers, and strings are some of the types of objects that Python can deal with</a:t>
            </a:r>
            <a:endParaRPr sz="2000"/>
          </a:p>
          <a:p>
            <a:pPr lvl="0">
              <a:defRPr sz="1800"/>
            </a:pPr>
            <a:r>
              <a:rPr sz="2000"/>
              <a:t>Some other types of objects include</a:t>
            </a:r>
            <a:endParaRPr sz="2000"/>
          </a:p>
          <a:p>
            <a:pPr lvl="1">
              <a:defRPr sz="1800"/>
            </a:pPr>
            <a:r>
              <a:rPr sz="1600"/>
              <a:t>lists of numbers</a:t>
            </a:r>
            <a:endParaRPr sz="1600"/>
          </a:p>
          <a:p>
            <a:pPr lvl="1">
              <a:defRPr sz="1800"/>
            </a:pPr>
            <a:r>
              <a:rPr sz="1600"/>
              <a:t>dates</a:t>
            </a:r>
            <a:endParaRPr sz="1600"/>
          </a:p>
          <a:p>
            <a:pPr lvl="1">
              <a:defRPr sz="1800"/>
            </a:pPr>
            <a:r>
              <a:rPr sz="1600"/>
              <a:t>objects used to build graphical interfaces, e.g. windows and menus</a:t>
            </a:r>
            <a:endParaRPr sz="1600"/>
          </a:p>
          <a:p>
            <a:pPr lvl="0">
              <a:defRPr sz="1800"/>
            </a:pPr>
            <a:r>
              <a:rPr sz="2000"/>
              <a:t>Python has several dozen pre-defined types of objects</a:t>
            </a:r>
            <a:endParaRPr sz="2000"/>
          </a:p>
          <a:p>
            <a:pPr lvl="0">
              <a:defRPr sz="1800"/>
            </a:pPr>
            <a:r>
              <a:rPr sz="2000"/>
              <a:t>It also allows programmers to define new types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Variables Are Labels for Objects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Think of the memory of your computer</a:t>
            </a:r>
            <a:br>
              <a:rPr sz="2000"/>
            </a:br>
            <a:r>
              <a:rPr sz="2000"/>
              <a:t>(RAM) as being one big “object storage unit”</a:t>
            </a:r>
            <a:endParaRPr sz="2000"/>
          </a:p>
          <a:p>
            <a:pPr lvl="0">
              <a:defRPr sz="1800"/>
            </a:pPr>
            <a:r>
              <a:rPr sz="2000"/>
              <a:t>When Python evaluates an assignment</a:t>
            </a:r>
            <a:br>
              <a:rPr sz="2000"/>
            </a:br>
            <a:r>
              <a:rPr sz="2000"/>
              <a:t>statement, it creates a new variable</a:t>
            </a:r>
            <a:br>
              <a:rPr sz="2000"/>
            </a:br>
            <a:r>
              <a:rPr sz="2000"/>
              <a:t>if it does not already exist</a:t>
            </a:r>
            <a:endParaRPr sz="2000"/>
          </a:p>
          <a:p>
            <a:pPr lvl="1" marL="0" indent="368300">
              <a:spcBef>
                <a:spcPts val="5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x = 109</a:t>
            </a:r>
          </a:p>
          <a:p>
            <a:pPr lvl="1" marL="0" indent="368300">
              <a:spcBef>
                <a:spcPts val="5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y = x**2 - (x/2)**2 / 2</a:t>
            </a:r>
          </a:p>
          <a:p>
            <a:pPr lvl="0">
              <a:defRPr sz="1800"/>
            </a:pPr>
            <a:r>
              <a:rPr sz="2000"/>
              <a:t>Variables can refer to any type</a:t>
            </a:r>
            <a:br>
              <a:rPr sz="2000"/>
            </a:br>
            <a:r>
              <a:rPr sz="2000"/>
              <a:t>of object</a:t>
            </a:r>
            <a:endParaRPr sz="2000"/>
          </a:p>
          <a:p>
            <a:pPr lvl="1" marL="685800">
              <a:defRPr sz="1800"/>
            </a:pPr>
            <a:r>
              <a:rPr sz="1600"/>
              <a:t>we’ll see examples of strings and</a:t>
            </a:r>
            <a:br>
              <a:rPr sz="1600"/>
            </a:br>
            <a:r>
              <a:rPr sz="1600"/>
              <a:t>other more complex objects later</a:t>
            </a:r>
          </a:p>
        </p:txBody>
      </p:sp>
      <p:sp>
        <p:nvSpPr>
          <p:cNvPr id="194" name="Shape 194"/>
          <p:cNvSpPr/>
          <p:nvPr/>
        </p:nvSpPr>
        <p:spPr>
          <a:xfrm>
            <a:off x="7472122" y="5699150"/>
            <a:ext cx="140131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</a:rPr>
              <a:t>Object Store</a:t>
            </a:r>
          </a:p>
        </p:txBody>
      </p:sp>
      <p:pic>
        <p:nvPicPr>
          <p:cNvPr id="19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2603500"/>
            <a:ext cx="2590800" cy="302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Object Store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 pictures like the one at right objects are</a:t>
            </a:r>
            <a:br>
              <a:rPr sz="2000"/>
            </a:br>
            <a:r>
              <a:rPr sz="2000"/>
              <a:t>drawn as small “clouds”</a:t>
            </a:r>
            <a:endParaRPr sz="2000"/>
          </a:p>
          <a:p>
            <a:pPr lvl="1" marL="685800">
              <a:defRPr sz="1800"/>
            </a:pPr>
            <a:r>
              <a:rPr sz="1600"/>
              <a:t>the clouds mean the objects are abstract</a:t>
            </a:r>
            <a:br>
              <a:rPr sz="1600"/>
            </a:br>
            <a:r>
              <a:rPr sz="1600"/>
              <a:t>ideas</a:t>
            </a:r>
            <a:endParaRPr sz="1600"/>
          </a:p>
          <a:p>
            <a:pPr lvl="1" marL="685800">
              <a:defRPr sz="1800"/>
            </a:pPr>
            <a:r>
              <a:rPr sz="1600"/>
              <a:t>as users we typically don’t care </a:t>
            </a:r>
            <a:br>
              <a:rPr sz="1600"/>
            </a:br>
            <a:r>
              <a:rPr sz="1600"/>
              <a:t>how the computer represents objects</a:t>
            </a:r>
            <a:br>
              <a:rPr sz="1600"/>
            </a:br>
            <a:r>
              <a:rPr sz="1600"/>
              <a:t>in memory</a:t>
            </a:r>
            <a:endParaRPr sz="1600"/>
          </a:p>
          <a:p>
            <a:pPr lvl="1" marL="685800">
              <a:defRPr sz="1800"/>
            </a:pPr>
            <a:r>
              <a:rPr sz="1600"/>
              <a:t>all we care about is that fact that we have</a:t>
            </a:r>
            <a:br>
              <a:rPr sz="1600"/>
            </a:br>
            <a:r>
              <a:rPr sz="1600"/>
              <a:t>created a variable and assigned it a value</a:t>
            </a:r>
            <a:endParaRPr sz="1600"/>
          </a:p>
          <a:p>
            <a:pPr lvl="1" marL="685800">
              <a:defRPr sz="1800"/>
            </a:pPr>
            <a:r>
              <a:rPr sz="1600"/>
              <a:t>we let the computer figure out how to </a:t>
            </a:r>
            <a:br>
              <a:rPr sz="1600"/>
            </a:br>
            <a:r>
              <a:rPr sz="1600"/>
              <a:t>store the value internally</a:t>
            </a:r>
          </a:p>
        </p:txBody>
      </p:sp>
      <p:sp>
        <p:nvSpPr>
          <p:cNvPr id="199" name="Shape 199"/>
          <p:cNvSpPr/>
          <p:nvPr/>
        </p:nvSpPr>
        <p:spPr>
          <a:xfrm>
            <a:off x="7472122" y="5699150"/>
            <a:ext cx="140131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</a:rPr>
              <a:t>Object Store</a:t>
            </a:r>
          </a:p>
        </p:txBody>
      </p:sp>
      <p:pic>
        <p:nvPicPr>
          <p:cNvPr id="20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2603500"/>
            <a:ext cx="2590800" cy="302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Functions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Earlier we saw Python has a math library</a:t>
            </a:r>
            <a:endParaRPr sz="2000"/>
          </a:p>
          <a:p>
            <a:pPr lvl="1" marL="685800">
              <a:defRPr sz="1800"/>
            </a:pPr>
            <a:r>
              <a:rPr sz="1600"/>
              <a:t>the library has numbers (e, π, etc)</a:t>
            </a:r>
            <a:endParaRPr sz="1600"/>
          </a:p>
          <a:p>
            <a:pPr lvl="1" marL="685800">
              <a:defRPr sz="1800"/>
            </a:pPr>
            <a:r>
              <a:rPr sz="1600"/>
              <a:t>it also has a variety of useful functions</a:t>
            </a:r>
            <a:endParaRPr sz="1600"/>
          </a:p>
          <a:p>
            <a:pPr lvl="0">
              <a:spcBef>
                <a:spcPts val="3600"/>
              </a:spcBef>
              <a:defRPr sz="1800"/>
            </a:pPr>
            <a:r>
              <a:rPr sz="2000"/>
              <a:t>To use these items we have to import them:</a:t>
            </a:r>
            <a:endParaRPr sz="2000"/>
          </a:p>
          <a:p>
            <a:pPr lvl="1" marL="0" indent="368300">
              <a:spcBef>
                <a:spcPts val="27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from math import sin, cos, radians, pi</a:t>
            </a:r>
          </a:p>
          <a:p>
            <a:pPr lvl="1" marL="0" indent="368300">
              <a:spcBef>
                <a:spcPts val="13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sin(pi/4)</a:t>
            </a:r>
            <a:br/>
            <a:r>
              <a:t>0.7071067811865475</a:t>
            </a:r>
          </a:p>
          <a:p>
            <a:pPr lvl="1" marL="0" indent="368300">
              <a:spcBef>
                <a:spcPts val="14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cos(radians(60))</a:t>
            </a:r>
            <a:br/>
            <a:r>
              <a:t>0.5000000000000001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Computer Programs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From previous slides:</a:t>
            </a:r>
            <a:endParaRPr sz="2000"/>
          </a:p>
          <a:p>
            <a:pPr lvl="1">
              <a:defRPr sz="1800"/>
            </a:pPr>
            <a:r>
              <a:rPr sz="1600"/>
              <a:t>a </a:t>
            </a:r>
            <a:r>
              <a:rPr b="1" i="1" sz="1600"/>
              <a:t>computation</a:t>
            </a:r>
            <a:r>
              <a:rPr sz="1600"/>
              <a:t> is a sequence of well-defined operations that lead from an initial starting point to a desired final outcome.</a:t>
            </a:r>
            <a:endParaRPr sz="1600"/>
          </a:p>
          <a:p>
            <a:pPr lvl="1">
              <a:defRPr sz="1800"/>
            </a:pPr>
            <a:r>
              <a:rPr sz="1600"/>
              <a:t>a computation is a </a:t>
            </a:r>
            <a:r>
              <a:rPr b="1" i="1" sz="1600"/>
              <a:t>process</a:t>
            </a:r>
            <a:r>
              <a:rPr sz="1600"/>
              <a:t> that can be carried out by a person or a machine</a:t>
            </a:r>
            <a:endParaRPr sz="1600"/>
          </a:p>
          <a:p>
            <a:pPr lvl="0">
              <a:defRPr sz="1800"/>
            </a:pPr>
            <a:r>
              <a:rPr sz="2000"/>
              <a:t>If we want a machine to carry out a computation on, we need to write a </a:t>
            </a:r>
            <a:r>
              <a:rPr b="1" i="1" sz="2000"/>
              <a:t>program</a:t>
            </a:r>
            <a:endParaRPr sz="2000"/>
          </a:p>
          <a:p>
            <a:pPr lvl="0">
              <a:defRPr sz="1800"/>
            </a:pPr>
            <a:r>
              <a:rPr sz="2000"/>
              <a:t>A </a:t>
            </a:r>
            <a:r>
              <a:rPr b="1" i="1" sz="2000"/>
              <a:t>programming language</a:t>
            </a:r>
            <a:r>
              <a:rPr sz="2000"/>
              <a:t> is a notation for describing the steps of a computation</a:t>
            </a:r>
            <a:endParaRPr sz="2000"/>
          </a:p>
          <a:p>
            <a:pPr lvl="0">
              <a:defRPr sz="1800"/>
            </a:pPr>
            <a:r>
              <a:rPr sz="2000"/>
              <a:t>The earliest programming languages were developed in the 1950s</a:t>
            </a:r>
            <a:endParaRPr sz="2000"/>
          </a:p>
          <a:p>
            <a:pPr lvl="1">
              <a:defRPr sz="1800"/>
            </a:pPr>
            <a:r>
              <a:rPr sz="1600"/>
              <a:t>FORTRAN, COBOL, ALGOL, LISP, ....</a:t>
            </a:r>
            <a:endParaRPr sz="1600"/>
          </a:p>
          <a:p>
            <a:pPr lvl="0">
              <a:defRPr sz="1800"/>
            </a:pPr>
            <a:r>
              <a:rPr sz="2000"/>
              <a:t>Languages widely used today include Java, Perl, C++</a:t>
            </a:r>
            <a:endParaRPr sz="2000"/>
          </a:p>
          <a:p>
            <a:pPr lvl="0">
              <a:defRPr sz="1800"/>
            </a:pPr>
            <a:r>
              <a:rPr sz="2000"/>
              <a:t>The language used in this textbook is named Python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Terminology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xfrm>
            <a:off x="508000" y="1733550"/>
            <a:ext cx="8890000" cy="5321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Here is some important terminology used when discussing functions:</a:t>
            </a:r>
            <a:endParaRPr sz="2000"/>
          </a:p>
          <a:p>
            <a:pPr lvl="1" marL="685800">
              <a:defRPr sz="1800"/>
            </a:pPr>
            <a:r>
              <a:rPr sz="1600"/>
              <a:t>when a function is used in an expression we </a:t>
            </a:r>
            <a:r>
              <a:rPr b="1" i="1" sz="1600"/>
              <a:t>call</a:t>
            </a:r>
            <a:r>
              <a:rPr sz="1600"/>
              <a:t> the function</a:t>
            </a:r>
            <a:endParaRPr sz="1600"/>
          </a:p>
          <a:p>
            <a:pPr lvl="1" marL="685800">
              <a:defRPr sz="1800"/>
            </a:pPr>
            <a:r>
              <a:rPr sz="1600"/>
              <a:t>a function call can include </a:t>
            </a:r>
            <a:r>
              <a:rPr b="1" i="1" sz="1600"/>
              <a:t>arguments</a:t>
            </a:r>
            <a:endParaRPr sz="1600"/>
          </a:p>
          <a:p>
            <a:pPr lvl="1" marL="685800">
              <a:defRPr sz="1800"/>
            </a:pPr>
            <a:r>
              <a:rPr sz="1600"/>
              <a:t>we say the arguments are </a:t>
            </a:r>
            <a:r>
              <a:rPr b="1" i="1" sz="1600"/>
              <a:t>passed</a:t>
            </a:r>
            <a:r>
              <a:rPr sz="1600"/>
              <a:t> in to the function</a:t>
            </a:r>
            <a:endParaRPr sz="1600"/>
          </a:p>
          <a:p>
            <a:pPr lvl="1" marL="685800">
              <a:defRPr sz="1800"/>
            </a:pPr>
            <a:r>
              <a:rPr sz="1600"/>
              <a:t>functions </a:t>
            </a:r>
            <a:r>
              <a:rPr b="1" i="1" sz="1600"/>
              <a:t>return</a:t>
            </a:r>
            <a:r>
              <a:rPr sz="1600"/>
              <a:t> values that can be used in the original expression</a:t>
            </a:r>
            <a:endParaRPr sz="1600"/>
          </a:p>
          <a:p>
            <a:pPr lvl="0">
              <a:spcBef>
                <a:spcPts val="3200"/>
              </a:spcBef>
              <a:defRPr sz="1800"/>
            </a:pPr>
            <a:r>
              <a:rPr sz="2000"/>
              <a:t>Example:  when 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sin</a:t>
            </a:r>
            <a:r>
              <a:rPr sz="2000"/>
              <a:t> functions is passed the value 1 it returns 0.84...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sin(1.0)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0.8414709848078965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Defining New Functions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One of the most widely used features of any programming language is the ability to define new functions</a:t>
            </a:r>
            <a:endParaRPr sz="2000"/>
          </a:p>
          <a:p>
            <a:pPr lvl="0">
              <a:defRPr sz="1800"/>
            </a:pPr>
            <a:r>
              <a:rPr sz="2000"/>
              <a:t>Example: suppose we need to calculate the size of several countertops</a:t>
            </a:r>
            <a:endParaRPr sz="2000"/>
          </a:p>
          <a:p>
            <a:pPr lvl="1">
              <a:defRPr sz="1800"/>
            </a:pPr>
            <a:r>
              <a:rPr sz="1600"/>
              <a:t>same shape, different edge length </a:t>
            </a:r>
            <a:endParaRPr sz="1600"/>
          </a:p>
          <a:p>
            <a:pPr lvl="0">
              <a:defRPr sz="1800"/>
            </a:pPr>
            <a:r>
              <a:rPr sz="2000"/>
              <a:t>One approach: make a spreadsheet</a:t>
            </a:r>
            <a:endParaRPr sz="2000"/>
          </a:p>
          <a:p>
            <a:pPr lvl="1">
              <a:defRPr sz="1800"/>
            </a:pPr>
            <a:r>
              <a:rPr sz="1600"/>
              <a:t>enter sizes in one column, a formula</a:t>
            </a:r>
            <a:br>
              <a:rPr sz="1600"/>
            </a:br>
            <a:r>
              <a:rPr sz="1600"/>
              <a:t> for the area in a second column</a:t>
            </a:r>
          </a:p>
        </p:txBody>
      </p:sp>
      <p:pic>
        <p:nvPicPr>
          <p:cNvPr id="210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3784600"/>
            <a:ext cx="3937000" cy="2717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  <p:pic>
        <p:nvPicPr>
          <p:cNvPr id="21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4900" y="4851400"/>
            <a:ext cx="1955800" cy="11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Defining New Functions (cont’d)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equivalent idea in Python is to write a new function and call it several times</a:t>
            </a:r>
            <a:endParaRPr sz="2000"/>
          </a:p>
          <a:p>
            <a:pPr lvl="0">
              <a:defRPr sz="1800"/>
            </a:pPr>
            <a:r>
              <a:rPr sz="2000"/>
              <a:t>After we define the function we can import it and call it from an interactive session: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from countertop import *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countertop(105)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9646.875</a:t>
            </a:r>
          </a:p>
        </p:txBody>
      </p:sp>
      <p:pic>
        <p:nvPicPr>
          <p:cNvPr id="215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4000500"/>
            <a:ext cx="3937000" cy="2717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  <p:pic>
        <p:nvPicPr>
          <p:cNvPr id="21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0" y="4902200"/>
            <a:ext cx="1955800" cy="119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def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To define a new function in Python we use a </a:t>
            </a:r>
            <a:r>
              <a:rPr b="1" sz="2000">
                <a:latin typeface="Courier"/>
                <a:ea typeface="Courier"/>
                <a:cs typeface="Courier"/>
                <a:sym typeface="Courier"/>
              </a:rPr>
              <a:t>def</a:t>
            </a:r>
            <a:r>
              <a:rPr sz="2000"/>
              <a:t> </a:t>
            </a:r>
            <a:r>
              <a:rPr b="1" sz="2000"/>
              <a:t>statement</a:t>
            </a:r>
            <a:endParaRPr sz="2000"/>
          </a:p>
          <a:p>
            <a:pPr lvl="0">
              <a:defRPr sz="1800"/>
            </a:pPr>
            <a:r>
              <a:rPr sz="2000"/>
              <a:t>This example shows how to define the function that converts temperatures:</a:t>
            </a:r>
            <a:endParaRPr sz="2000"/>
          </a:p>
          <a:p>
            <a:pPr lvl="1" marL="0" indent="952500">
              <a:spcBef>
                <a:spcPts val="27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def celsius(f):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9525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return (f - 32) * 5 / 9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3200"/>
              </a:spcBef>
              <a:defRPr sz="1800"/>
            </a:pPr>
            <a:r>
              <a:rPr sz="2000"/>
              <a:t>The statement has the word </a:t>
            </a:r>
            <a:r>
              <a:rPr b="1" sz="2000">
                <a:latin typeface="Courier"/>
                <a:ea typeface="Courier"/>
                <a:cs typeface="Courier"/>
                <a:sym typeface="Courier"/>
              </a:rPr>
              <a:t>def</a:t>
            </a:r>
            <a:r>
              <a:rPr sz="2000"/>
              <a:t> and the </a:t>
            </a:r>
            <a:br>
              <a:rPr sz="2000"/>
            </a:br>
            <a:r>
              <a:rPr sz="2000"/>
              <a:t>name of the function we want to define</a:t>
            </a:r>
            <a:endParaRPr sz="2000"/>
          </a:p>
          <a:p>
            <a:pPr lvl="0">
              <a:defRPr sz="1800"/>
            </a:pPr>
            <a:r>
              <a:rPr sz="2000"/>
              <a:t>If the function uses arguments write their names in parentheses after the method name (the names are called “parameters”)</a:t>
            </a:r>
            <a:endParaRPr sz="2000"/>
          </a:p>
          <a:p>
            <a:pPr lvl="0">
              <a:defRPr sz="1800"/>
            </a:pPr>
            <a:r>
              <a:rPr sz="2000"/>
              <a:t>The lines following the </a:t>
            </a:r>
            <a:r>
              <a:rPr b="1" sz="2000">
                <a:latin typeface="Courier"/>
                <a:ea typeface="Courier"/>
                <a:cs typeface="Courier"/>
                <a:sym typeface="Courier"/>
              </a:rPr>
              <a:t>def</a:t>
            </a:r>
            <a:r>
              <a:rPr sz="2000"/>
              <a:t> statement make up the </a:t>
            </a:r>
            <a:r>
              <a:rPr b="1" sz="2000"/>
              <a:t>body</a:t>
            </a:r>
            <a:r>
              <a:rPr sz="2000"/>
              <a:t> of the function</a:t>
            </a:r>
            <a:endParaRPr sz="2000"/>
          </a:p>
          <a:p>
            <a:pPr lvl="1" marL="482600" indent="-254000">
              <a:defRPr sz="1800"/>
            </a:pPr>
            <a:r>
              <a:rPr sz="1600"/>
              <a:t>these statements are executed when the function is called</a:t>
            </a:r>
            <a:endParaRPr sz="1600"/>
          </a:p>
          <a:p>
            <a:pPr lvl="1" marL="482600" indent="-254000">
              <a:defRPr sz="1800"/>
            </a:pPr>
            <a:r>
              <a:rPr sz="1600"/>
              <a:t>one of the statements is typically a return statement that specifies the value to be returned as the result of the function call</a:t>
            </a:r>
          </a:p>
        </p:txBody>
      </p:sp>
      <p:sp>
        <p:nvSpPr>
          <p:cNvPr id="220" name="Shape 220"/>
          <p:cNvSpPr/>
          <p:nvPr/>
        </p:nvSpPr>
        <p:spPr>
          <a:xfrm>
            <a:off x="6432855" y="2946399"/>
            <a:ext cx="288612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forget the colon at the end of the </a:t>
            </a:r>
            <a:r>
              <a:rPr b="1"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def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statement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def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An important note:</a:t>
            </a:r>
            <a:endParaRPr sz="2000"/>
          </a:p>
          <a:p>
            <a:pPr lvl="1">
              <a:defRPr sz="1800"/>
            </a:pPr>
            <a:r>
              <a:rPr b="1" i="1" sz="1600"/>
              <a:t>the statements in the body of a function must all be indented</a:t>
            </a:r>
            <a:endParaRPr b="1" i="1" sz="1600"/>
          </a:p>
          <a:p>
            <a:pPr lvl="1">
              <a:defRPr sz="1800"/>
            </a:pPr>
            <a:r>
              <a:rPr sz="1600"/>
              <a:t>every statement must be indented exactly the same number of spaces</a:t>
            </a:r>
            <a:endParaRPr sz="1600"/>
          </a:p>
          <a:p>
            <a:pPr lvl="1">
              <a:defRPr sz="1800"/>
            </a:pPr>
            <a:r>
              <a:rPr sz="1600"/>
              <a:t>a Python community standard:  use 4 spaces</a:t>
            </a:r>
            <a:endParaRPr sz="1600"/>
          </a:p>
          <a:p>
            <a:pPr lvl="0">
              <a:spcBef>
                <a:spcPts val="3900"/>
              </a:spcBef>
              <a:defRPr sz="1800"/>
            </a:pPr>
            <a:r>
              <a:rPr sz="2000"/>
              <a:t>Here is another example, this time for the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countertop</a:t>
            </a:r>
            <a:r>
              <a:rPr sz="2000"/>
              <a:t> function:</a:t>
            </a:r>
            <a:endParaRPr sz="2000"/>
          </a:p>
          <a:p>
            <a:pPr lvl="1" marL="0" indent="635000">
              <a:spcBef>
                <a:spcPts val="24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def countertop(x):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square = x ** 2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triangle = ((x / 2) ** 2) / 2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return square - triangle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def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Python saves the definition of the function</a:t>
            </a:r>
            <a:endParaRPr sz="2000"/>
          </a:p>
          <a:p>
            <a:pPr lvl="1">
              <a:defRPr sz="1800"/>
            </a:pPr>
            <a:r>
              <a:rPr sz="1600"/>
              <a:t>we can call it whenever we want to compute the area of a countertop</a:t>
            </a:r>
            <a:endParaRPr sz="1600"/>
          </a:p>
          <a:p>
            <a:pPr lvl="1">
              <a:defRPr sz="1800"/>
            </a:pPr>
            <a:r>
              <a:rPr sz="1600"/>
              <a:t>when the function is called Python creates the variable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sz="1600"/>
              <a:t> and assigns it the value passed as an argument</a:t>
            </a:r>
            <a:endParaRPr sz="1600"/>
          </a:p>
          <a:p>
            <a:pPr lvl="1">
              <a:defRPr sz="1800"/>
            </a:pPr>
            <a:r>
              <a:rPr sz="1600"/>
              <a:t>Python then executes the statements </a:t>
            </a:r>
            <a:br>
              <a:rPr sz="1600"/>
            </a:br>
            <a:r>
              <a:rPr sz="1600"/>
              <a:t>in the body using this value of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x</a:t>
            </a:r>
          </a:p>
        </p:txBody>
      </p:sp>
      <p:pic>
        <p:nvPicPr>
          <p:cNvPr id="22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350" y="3162300"/>
            <a:ext cx="7408345" cy="3768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Abstraction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One of the most important concepts in computer science is the idea of </a:t>
            </a:r>
            <a:r>
              <a:rPr b="1" i="1" sz="2000"/>
              <a:t>abstraction</a:t>
            </a:r>
            <a:endParaRPr sz="2000"/>
          </a:p>
          <a:p>
            <a:pPr lvl="1">
              <a:defRPr sz="1800"/>
            </a:pPr>
            <a:r>
              <a:rPr sz="1600"/>
              <a:t>when we define a function like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countertop</a:t>
            </a:r>
            <a:r>
              <a:rPr sz="1600"/>
              <a:t> we’re making a small “package”</a:t>
            </a:r>
            <a:endParaRPr sz="1600"/>
          </a:p>
          <a:p>
            <a:pPr lvl="1">
              <a:defRPr sz="1800"/>
            </a:pPr>
            <a:r>
              <a:rPr sz="1600"/>
              <a:t>from outside we forget about the details -- </a:t>
            </a:r>
            <a:br>
              <a:rPr sz="1600"/>
            </a:br>
            <a:r>
              <a:rPr sz="1600"/>
              <a:t>all we care about is the fact that we can </a:t>
            </a:r>
            <a:br>
              <a:rPr sz="1600"/>
            </a:br>
            <a:r>
              <a:rPr sz="1600"/>
              <a:t>call this function and it will do a </a:t>
            </a:r>
            <a:br>
              <a:rPr sz="1600"/>
            </a:br>
            <a:r>
              <a:rPr sz="1600"/>
              <a:t>computation</a:t>
            </a:r>
          </a:p>
        </p:txBody>
      </p:sp>
      <p:pic>
        <p:nvPicPr>
          <p:cNvPr id="2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350" y="3162300"/>
            <a:ext cx="7408345" cy="3768195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 flipH="1">
            <a:off x="5524499" y="4330700"/>
            <a:ext cx="1" cy="2667000"/>
          </a:xfrm>
          <a:prstGeom prst="line">
            <a:avLst/>
          </a:prstGeom>
          <a:ln w="50800">
            <a:solidFill>
              <a:srgbClr val="D83C32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i="0" sz="1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fast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Keywords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word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def</a:t>
            </a:r>
            <a:r>
              <a:rPr sz="2000"/>
              <a:t> is a </a:t>
            </a:r>
            <a:r>
              <a:rPr b="1" i="1" sz="2000"/>
              <a:t>keyword</a:t>
            </a:r>
            <a:endParaRPr sz="2000"/>
          </a:p>
          <a:p>
            <a:pPr lvl="1" marL="685800">
              <a:defRPr sz="1800"/>
            </a:pPr>
            <a:r>
              <a:rPr sz="1600"/>
              <a:t>keywords are words that have special meaning in a programming language</a:t>
            </a:r>
            <a:endParaRPr sz="1600"/>
          </a:p>
          <a:p>
            <a:pPr lvl="1" marL="685800">
              <a:defRPr sz="1800"/>
            </a:pPr>
            <a:r>
              <a:rPr sz="1600"/>
              <a:t>they cannot be used as the names of variables or functions</a:t>
            </a:r>
            <a:endParaRPr sz="1600"/>
          </a:p>
          <a:p>
            <a:pPr lvl="1" marL="685800">
              <a:defRPr sz="1800"/>
            </a:pPr>
            <a:r>
              <a:rPr sz="1600"/>
              <a:t>if you try to use a keyword as a variable name you’ll see something like this:</a:t>
            </a:r>
            <a:endParaRPr sz="1600"/>
          </a:p>
          <a:p>
            <a:pPr lvl="1" marL="0" indent="368300">
              <a:spcBef>
                <a:spcPts val="2700"/>
              </a:spcBef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def = 14</a:t>
            </a:r>
          </a:p>
          <a:p>
            <a:pPr lvl="1" marL="0" indent="368300">
              <a:buSzTx/>
              <a:buNone/>
              <a:defRPr sz="1800"/>
            </a:pPr>
            <a:r>
              <a:t>SyntaxError: invalid syntax</a:t>
            </a:r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Python has several other keywords -- we’ll introduce them as they are needed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Defining Functions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444500" y="1816100"/>
            <a:ext cx="9271000" cy="5143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For short definitions we can just type the entire definition on a few lines in an interactive session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def f(x):</a:t>
            </a:r>
            <a:br/>
            <a:r>
              <a:t>...     </a:t>
            </a:r>
            <a:r>
              <a:rPr>
                <a:solidFill>
                  <a:srgbClr val="007D64"/>
                </a:solidFill>
              </a:rPr>
              <a:t>return x**2 - x</a:t>
            </a:r>
            <a:br>
              <a:rPr>
                <a:solidFill>
                  <a:srgbClr val="007D64"/>
                </a:solidFill>
              </a:rPr>
            </a:br>
            <a:r>
              <a:t>... </a:t>
            </a:r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f(10)</a:t>
            </a:r>
            <a:br/>
            <a:r>
              <a:t>90</a:t>
            </a:r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f(5)</a:t>
            </a:r>
            <a:br/>
            <a:r>
              <a:t>20</a:t>
            </a:r>
          </a:p>
          <a:p>
            <a:pPr lvl="0">
              <a:spcBef>
                <a:spcPts val="3600"/>
              </a:spcBef>
              <a:defRPr sz="1800"/>
            </a:pPr>
            <a:r>
              <a:rPr sz="2000"/>
              <a:t>For more complicated definitions it is more convenient to put the definition in a file, and then import the file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from countertop import *</a:t>
            </a:r>
          </a:p>
        </p:txBody>
      </p:sp>
      <p:sp>
        <p:nvSpPr>
          <p:cNvPr id="239" name="Shape 239"/>
          <p:cNvSpPr/>
          <p:nvPr/>
        </p:nvSpPr>
        <p:spPr>
          <a:xfrm>
            <a:off x="5302555" y="3488994"/>
            <a:ext cx="390381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Note how the line in the body is indented</a:t>
            </a:r>
          </a:p>
        </p:txBody>
      </p:sp>
      <p:sp>
        <p:nvSpPr>
          <p:cNvPr id="240" name="Shape 240"/>
          <p:cNvSpPr/>
          <p:nvPr/>
        </p:nvSpPr>
        <p:spPr>
          <a:xfrm>
            <a:off x="5315255" y="3949700"/>
            <a:ext cx="3199208" cy="55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After typing the last line just hit the return key</a:t>
            </a:r>
          </a:p>
        </p:txBody>
      </p:sp>
      <p:sp>
        <p:nvSpPr>
          <p:cNvPr id="241" name="Shape 241"/>
          <p:cNvSpPr/>
          <p:nvPr/>
        </p:nvSpPr>
        <p:spPr>
          <a:xfrm>
            <a:off x="5312278" y="2571089"/>
            <a:ext cx="3630363" cy="78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The prompt changes to three dots to show you the input is a continuation of a previous statement</a:t>
            </a:r>
          </a:p>
        </p:txBody>
      </p:sp>
      <p:sp>
        <p:nvSpPr>
          <p:cNvPr id="242" name="Shape 242"/>
          <p:cNvSpPr/>
          <p:nvPr/>
        </p:nvSpPr>
        <p:spPr>
          <a:xfrm>
            <a:off x="5315255" y="5956300"/>
            <a:ext cx="3624410" cy="55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Python automatically attaches “.py” to make the name of the file to import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Using a Text Editor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To create the file you can use any application that operates on text files</a:t>
            </a:r>
            <a:endParaRPr sz="2000"/>
          </a:p>
          <a:p>
            <a:pPr lvl="0">
              <a:spcBef>
                <a:spcPts val="2000"/>
              </a:spcBef>
              <a:defRPr sz="1800"/>
            </a:pPr>
            <a:r>
              <a:rPr sz="2000"/>
              <a:t>Programmers use applications known as </a:t>
            </a:r>
            <a:r>
              <a:rPr b="1" i="1" sz="2000"/>
              <a:t>text editors</a:t>
            </a:r>
            <a:endParaRPr sz="2000"/>
          </a:p>
          <a:p>
            <a:pPr lvl="1">
              <a:defRPr sz="1800"/>
            </a:pPr>
            <a:r>
              <a:rPr sz="1600"/>
              <a:t>there are lots of them out there</a:t>
            </a:r>
            <a:endParaRPr sz="1600"/>
          </a:p>
          <a:p>
            <a:pPr lvl="1">
              <a:defRPr sz="1800"/>
            </a:pPr>
            <a:r>
              <a:rPr sz="1600"/>
              <a:t>many good ones are free:</a:t>
            </a:r>
            <a:endParaRPr sz="1600"/>
          </a:p>
          <a:p>
            <a:pPr lvl="1" marL="0" indent="1143000">
              <a:buSzTx/>
              <a:buFontTx/>
              <a:buNone/>
              <a:defRPr sz="1800"/>
            </a:pPr>
            <a:r>
              <a:rPr sz="1600"/>
              <a:t>Text Wrangler</a:t>
            </a:r>
            <a:r>
              <a:rPr sz="1600"/>
              <a:t> (Mac OS X)</a:t>
            </a:r>
            <a:endParaRPr sz="1600"/>
          </a:p>
          <a:p>
            <a:pPr lvl="1" marL="0" indent="1143000">
              <a:buSzTx/>
              <a:buFont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gedit</a:t>
            </a:r>
            <a:r>
              <a:rPr sz="1600"/>
              <a:t> (Linux)</a:t>
            </a:r>
            <a:endParaRPr sz="1600"/>
          </a:p>
          <a:p>
            <a:pPr lvl="1" marL="0" indent="1143000">
              <a:buSzTx/>
              <a:buFontTx/>
              <a:buNone/>
              <a:defRPr sz="1800"/>
            </a:pPr>
            <a:r>
              <a:rPr sz="1600">
                <a:latin typeface="Courier"/>
                <a:ea typeface="Courier"/>
                <a:cs typeface="Courier"/>
                <a:sym typeface="Courier"/>
              </a:rPr>
              <a:t>notepad++</a:t>
            </a:r>
            <a:r>
              <a:rPr sz="1600"/>
              <a:t> (Windows)</a:t>
            </a:r>
          </a:p>
        </p:txBody>
      </p:sp>
      <p:sp>
        <p:nvSpPr>
          <p:cNvPr id="246" name="Shape 246"/>
          <p:cNvSpPr/>
          <p:nvPr/>
        </p:nvSpPr>
        <p:spPr>
          <a:xfrm>
            <a:off x="3098800" y="5080000"/>
            <a:ext cx="5194300" cy="1066800"/>
          </a:xfrm>
          <a:prstGeom prst="rect">
            <a:avLst/>
          </a:prstGeom>
          <a:blipFill>
            <a:blip r:embed="rId2"/>
          </a:blipFill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3200" tIns="203200" rIns="203200" bIns="203200" anchor="ctr"/>
          <a:lstStyle>
            <a:lvl1pPr algn="ctr">
              <a:spcBef>
                <a:spcPts val="1400"/>
              </a:spcBef>
              <a:defRPr i="0" sz="1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See the Lab Manual for suggestions and for more information about using a text editor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Applications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Normally when we think of programs we think of </a:t>
            </a:r>
            <a:r>
              <a:rPr b="1" i="1" sz="2000"/>
              <a:t>applications</a:t>
            </a:r>
          </a:p>
        </p:txBody>
      </p:sp>
      <p:pic>
        <p:nvPicPr>
          <p:cNvPr id="51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300" y="2730500"/>
            <a:ext cx="6096000" cy="40005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  <p:grpSp>
        <p:nvGrpSpPr>
          <p:cNvPr id="55" name="Group 55"/>
          <p:cNvGrpSpPr/>
          <p:nvPr/>
        </p:nvGrpSpPr>
        <p:grpSpPr>
          <a:xfrm>
            <a:off x="785572" y="3632200"/>
            <a:ext cx="6250228" cy="2791156"/>
            <a:chOff x="0" y="0"/>
            <a:chExt cx="6250227" cy="2791155"/>
          </a:xfrm>
        </p:grpSpPr>
        <p:sp>
          <p:nvSpPr>
            <p:cNvPr id="52" name="Shape 52"/>
            <p:cNvSpPr/>
            <p:nvPr/>
          </p:nvSpPr>
          <p:spPr>
            <a:xfrm>
              <a:off x="0" y="2009444"/>
              <a:ext cx="2019300" cy="781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1600">
                  <a:solidFill>
                    <a:srgbClr val="007D64"/>
                  </a:solidFill>
                </a:rPr>
                <a:t>A program for composing and reading e-mail </a:t>
              </a:r>
            </a:p>
          </p:txBody>
        </p:sp>
        <p:sp>
          <p:nvSpPr>
            <p:cNvPr id="53" name="Shape 53"/>
            <p:cNvSpPr/>
            <p:nvPr/>
          </p:nvSpPr>
          <p:spPr>
            <a:xfrm>
              <a:off x="5361227" y="-1"/>
              <a:ext cx="889001" cy="97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 flipH="1">
              <a:off x="2046527" y="825500"/>
              <a:ext cx="3340101" cy="130810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85572" y="2578100"/>
            <a:ext cx="6605828" cy="2029156"/>
            <a:chOff x="0" y="0"/>
            <a:chExt cx="6605827" cy="2029155"/>
          </a:xfrm>
        </p:grpSpPr>
        <p:sp>
          <p:nvSpPr>
            <p:cNvPr id="56" name="Shape 56"/>
            <p:cNvSpPr/>
            <p:nvPr/>
          </p:nvSpPr>
          <p:spPr>
            <a:xfrm>
              <a:off x="0" y="1247444"/>
              <a:ext cx="2019300" cy="781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1600">
                  <a:solidFill>
                    <a:srgbClr val="007D64"/>
                  </a:solidFill>
                </a:rPr>
                <a:t>Applications folder on a Mac OS X laptop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5297727" y="0"/>
              <a:ext cx="130810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 flipH="1">
              <a:off x="1983027" y="469900"/>
              <a:ext cx="3327401" cy="124460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i="0" sz="12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spd="fast" advClick="1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Tutorial Project: Temperature Converter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To get some experience with the “Python Workbench” do the tutorial project in Ch 2 of </a:t>
            </a:r>
            <a:r>
              <a:rPr i="1" sz="2000"/>
              <a:t>Explorations in Computing</a:t>
            </a:r>
            <a:endParaRPr i="1" sz="2000"/>
          </a:p>
          <a:p>
            <a:pPr lvl="0">
              <a:spcBef>
                <a:spcPts val="2200"/>
              </a:spcBef>
              <a:defRPr sz="1800"/>
            </a:pPr>
            <a:r>
              <a:rPr sz="2000"/>
              <a:t>The project takes you through the steps of writing and testing the function that converts temperature values from Fahrenheit to Celsius</a:t>
            </a:r>
            <a:endParaRPr sz="2000"/>
          </a:p>
          <a:p>
            <a:pPr lvl="1" marL="685800">
              <a:defRPr sz="1800"/>
            </a:pPr>
            <a:r>
              <a:rPr sz="1600"/>
              <a:t>when you have completed the tutorial, you will have a method definition in a file named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celsius.py</a:t>
            </a:r>
            <a:endParaRPr sz="1600"/>
          </a:p>
          <a:p>
            <a:pPr lvl="1" marL="0" indent="368300">
              <a:spcBef>
                <a:spcPts val="1600"/>
              </a:spcBef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from celsius import *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600"/>
              </a:spcBef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celsius(72)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22.22222222222222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600"/>
              </a:spcBef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celsius(32)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0.0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368300">
              <a:spcBef>
                <a:spcPts val="1600"/>
              </a:spcBef>
              <a:buSz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celsius(212)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100.0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Conditional Execution</a:t>
            </a:r>
          </a:p>
        </p:txBody>
      </p:sp>
      <p:sp>
        <p:nvSpPr>
          <p:cNvPr id="252" name="Shape 2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Often an algorithm needs to make a decision</a:t>
            </a:r>
            <a:endParaRPr sz="2000"/>
          </a:p>
          <a:p>
            <a:pPr lvl="1">
              <a:defRPr sz="1800"/>
            </a:pPr>
            <a:r>
              <a:rPr sz="1600"/>
              <a:t>which steps are executed next depend on the outcome</a:t>
            </a:r>
            <a:endParaRPr sz="1600"/>
          </a:p>
          <a:p>
            <a:pPr lvl="0">
              <a:defRPr sz="1800"/>
            </a:pPr>
            <a:r>
              <a:rPr sz="2000"/>
              <a:t>Example: when computing tax rates compare a person’s income</a:t>
            </a:r>
            <a:endParaRPr sz="2000"/>
          </a:p>
          <a:p>
            <a:pPr lvl="1">
              <a:defRPr sz="1800"/>
            </a:pPr>
            <a:r>
              <a:rPr sz="1600"/>
              <a:t>if the income is above a certain minimum use one tax rate, otherwise use a lower rate</a:t>
            </a:r>
            <a:endParaRPr sz="1600"/>
          </a:p>
          <a:p>
            <a:pPr lvl="0">
              <a:spcBef>
                <a:spcPts val="2400"/>
              </a:spcBef>
              <a:defRPr sz="1800"/>
            </a:pPr>
            <a:r>
              <a:rPr sz="2000"/>
              <a:t>In Python an </a:t>
            </a:r>
            <a:r>
              <a:rPr b="1" sz="2000"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b="1" sz="2000"/>
              <a:t> statement</a:t>
            </a:r>
            <a:r>
              <a:rPr sz="2000"/>
              <a:t> allows us to test conditions and execute different  steps depending on the outcome</a:t>
            </a:r>
            <a:endParaRPr sz="2000"/>
          </a:p>
          <a:p>
            <a:pPr lvl="1" marL="0" indent="635000">
              <a:spcBef>
                <a:spcPts val="37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def tax_rate(income):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if income &lt; 10000: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return 0.0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else: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return 5.0</a:t>
            </a:r>
          </a:p>
        </p:txBody>
      </p:sp>
      <p:sp>
        <p:nvSpPr>
          <p:cNvPr id="253" name="Shape 253"/>
          <p:cNvSpPr/>
          <p:nvPr/>
        </p:nvSpPr>
        <p:spPr>
          <a:xfrm>
            <a:off x="4893178" y="5098389"/>
            <a:ext cx="3630363" cy="78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The value returned by this function depends on the value passed as a parameter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Syntax of </a:t>
            </a:r>
            <a:r>
              <a:rPr b="1" sz="3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b="1" sz="3600">
                <a:solidFill>
                  <a:srgbClr val="007D64"/>
                </a:solidFill>
              </a:rPr>
              <a:t> Statements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structure of an if statement is similar to a def statement</a:t>
            </a:r>
            <a:endParaRPr sz="2000"/>
          </a:p>
          <a:p>
            <a:pPr lvl="1" marL="0" indent="635000">
              <a:spcBef>
                <a:spcPts val="24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if income &lt; 10000: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return 0.0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else: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return 5.0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>
              <a:spcBef>
                <a:spcPts val="2100"/>
              </a:spcBef>
              <a:defRPr sz="1800"/>
            </a:pPr>
            <a:r>
              <a:rPr sz="1600"/>
              <a:t>the words </a:t>
            </a:r>
            <a:r>
              <a:rPr b="1" sz="1600"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sz="1600"/>
              <a:t> and </a:t>
            </a:r>
            <a:r>
              <a:rPr b="1" sz="1600">
                <a:latin typeface="Courier"/>
                <a:ea typeface="Courier"/>
                <a:cs typeface="Courier"/>
                <a:sym typeface="Courier"/>
              </a:rPr>
              <a:t>else</a:t>
            </a:r>
            <a:r>
              <a:rPr sz="1600"/>
              <a:t> are keywords</a:t>
            </a:r>
            <a:endParaRPr sz="1600"/>
          </a:p>
          <a:p>
            <a:pPr lvl="1">
              <a:defRPr sz="1800"/>
            </a:pPr>
            <a:r>
              <a:rPr sz="1600"/>
              <a:t>note the colon at the end of the </a:t>
            </a:r>
            <a:r>
              <a:rPr b="1" sz="1600"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sz="1600"/>
              <a:t> and </a:t>
            </a:r>
            <a:r>
              <a:rPr b="1" sz="1600">
                <a:latin typeface="Courier"/>
                <a:ea typeface="Courier"/>
                <a:cs typeface="Courier"/>
                <a:sym typeface="Courier"/>
              </a:rPr>
              <a:t>else</a:t>
            </a:r>
            <a:r>
              <a:rPr sz="1600"/>
              <a:t> statements</a:t>
            </a:r>
            <a:endParaRPr sz="1600"/>
          </a:p>
          <a:p>
            <a:pPr lvl="1">
              <a:defRPr sz="1800"/>
            </a:pPr>
            <a:r>
              <a:rPr sz="1600"/>
              <a:t>note also how the statements to be executed are indented</a:t>
            </a:r>
            <a:endParaRPr sz="1600"/>
          </a:p>
          <a:p>
            <a:pPr lvl="1">
              <a:defRPr sz="1800"/>
            </a:pPr>
            <a:r>
              <a:rPr sz="1600"/>
              <a:t>we can have as many statements as we want in each section but they all have to be indented the same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Multiple Choice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When an algorithm needs to choose among more than two alternatives it can use an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elif</a:t>
            </a:r>
            <a:r>
              <a:rPr sz="2000"/>
              <a:t> statement</a:t>
            </a:r>
            <a:endParaRPr sz="2000"/>
          </a:p>
          <a:p>
            <a:pPr lvl="1">
              <a:defRPr sz="1800"/>
            </a:pPr>
            <a:r>
              <a:rPr sz="1600"/>
              <a:t>elif is short for “else if”</a:t>
            </a:r>
            <a:endParaRPr sz="1600"/>
          </a:p>
          <a:p>
            <a:pPr lvl="0">
              <a:spcBef>
                <a:spcPts val="2700"/>
              </a:spcBef>
              <a:defRPr sz="1800"/>
            </a:pPr>
            <a:r>
              <a:rPr sz="2000"/>
              <a:t>This function distinguishes between three tax categories</a:t>
            </a:r>
            <a:endParaRPr sz="2000"/>
          </a:p>
          <a:p>
            <a:pPr lvl="1" marL="0" indent="635000">
              <a:spcBef>
                <a:spcPts val="24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def marginal_tax_rate(income):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if income &lt; 10000: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return 0.0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elif income &lt; 20000: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return 5.0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else: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        return 7.0</a:t>
            </a:r>
          </a:p>
        </p:txBody>
      </p:sp>
      <p:sp>
        <p:nvSpPr>
          <p:cNvPr id="260" name="Shape 260"/>
          <p:cNvSpPr/>
          <p:nvPr/>
        </p:nvSpPr>
        <p:spPr>
          <a:xfrm>
            <a:off x="5413878" y="4390694"/>
            <a:ext cx="363036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can use as many </a:t>
            </a:r>
            <a:r>
              <a:rPr b="1"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elif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parts as we want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Boolean Expressions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expressions in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sz="2000"/>
              <a:t> and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elif</a:t>
            </a:r>
            <a:r>
              <a:rPr sz="2000"/>
              <a:t> statements are special kinds of expressions</a:t>
            </a:r>
            <a:endParaRPr sz="2000"/>
          </a:p>
          <a:p>
            <a:pPr lvl="1">
              <a:defRPr sz="1800"/>
            </a:pPr>
            <a:r>
              <a:rPr sz="1600"/>
              <a:t>the result of these expressions is either </a:t>
            </a:r>
            <a:r>
              <a:rPr b="1" sz="1600">
                <a:latin typeface="Courier"/>
                <a:ea typeface="Courier"/>
                <a:cs typeface="Courier"/>
                <a:sym typeface="Courier"/>
              </a:rPr>
              <a:t>True</a:t>
            </a:r>
            <a:r>
              <a:rPr sz="1600"/>
              <a:t> or </a:t>
            </a:r>
            <a:r>
              <a:rPr b="1" sz="1600">
                <a:latin typeface="Courier"/>
                <a:ea typeface="Courier"/>
                <a:cs typeface="Courier"/>
                <a:sym typeface="Courier"/>
              </a:rPr>
              <a:t>False</a:t>
            </a:r>
            <a:endParaRPr sz="1600"/>
          </a:p>
          <a:p>
            <a:pPr lvl="0">
              <a:defRPr sz="1800"/>
            </a:pPr>
            <a:r>
              <a:rPr sz="2000"/>
              <a:t>An expression that evaluates to True or False is called a </a:t>
            </a:r>
            <a:br>
              <a:rPr sz="2000"/>
            </a:br>
            <a:r>
              <a:rPr b="1" sz="2000"/>
              <a:t>Boolean expression</a:t>
            </a:r>
            <a:endParaRPr sz="2000"/>
          </a:p>
          <a:p>
            <a:pPr lvl="0">
              <a:defRPr sz="1800"/>
            </a:pPr>
            <a:r>
              <a:rPr sz="2000"/>
              <a:t>Boolean expressions often involve comparison operators</a:t>
            </a:r>
          </a:p>
        </p:txBody>
      </p:sp>
      <p:pic>
        <p:nvPicPr>
          <p:cNvPr id="26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1450" y="4191000"/>
            <a:ext cx="4766035" cy="264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Strings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Earlier examples showed that Python can work with pieces of text as well as numbers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 = 'Hello'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t = "Who's there?"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000"/>
              <a:t>In programming terminology these objects are known as </a:t>
            </a:r>
            <a:r>
              <a:rPr b="1" sz="2000"/>
              <a:t>strings</a:t>
            </a:r>
            <a:endParaRPr b="1" sz="2000"/>
          </a:p>
          <a:p>
            <a:pPr lvl="0">
              <a:spcBef>
                <a:spcPts val="2500"/>
              </a:spcBef>
              <a:defRPr sz="1800"/>
            </a:pPr>
            <a:r>
              <a:rPr sz="2000"/>
              <a:t>Python strings can begin and end with single quote or double quotes </a:t>
            </a:r>
            <a:endParaRPr sz="2000"/>
          </a:p>
          <a:p>
            <a:pPr lvl="1">
              <a:defRPr sz="1800"/>
            </a:pPr>
            <a:r>
              <a:rPr sz="1600"/>
              <a:t>typically strings have to fit on a single line in a program</a:t>
            </a:r>
            <a:endParaRPr sz="1600"/>
          </a:p>
          <a:p>
            <a:pPr lvl="1">
              <a:defRPr sz="1800"/>
            </a:pPr>
            <a:r>
              <a:rPr sz="1600"/>
              <a:t>later we’ll see another way of writing strings that can span multiple lines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Operators and Strings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When the operands in an expression are numbers the + and * operators have their usual meaning</a:t>
            </a:r>
            <a:endParaRPr sz="2000"/>
          </a:p>
          <a:p>
            <a:pPr lvl="0">
              <a:defRPr sz="1800"/>
            </a:pPr>
            <a:r>
              <a:rPr sz="2000"/>
              <a:t>But when used with strings the operators do something different</a:t>
            </a:r>
            <a:endParaRPr sz="2000"/>
          </a:p>
          <a:p>
            <a:pPr lvl="0">
              <a:defRPr sz="1800"/>
            </a:pPr>
            <a:r>
              <a:rPr sz="2000"/>
              <a:t>The plus symbol joins two strings into a single longer string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'Hello'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 + '?'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'Hello?'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000"/>
              <a:t>The asterisk repeats a string a specified number of times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 * 3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'HelloHelloHello'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String Functions</a:t>
            </a:r>
          </a:p>
        </p:txBody>
      </p:sp>
      <p:sp>
        <p:nvSpPr>
          <p:cNvPr id="273" name="Shape 2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 Python function named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len</a:t>
            </a:r>
            <a:r>
              <a:rPr sz="2000"/>
              <a:t> (short for “length”) will count the number of characters in a string</a:t>
            </a:r>
            <a:endParaRPr sz="20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‘Hello'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len(s)</a:t>
            </a:r>
            <a:b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5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t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"Who's there?"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len(t)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12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200"/>
              </a:spcBef>
              <a:defRPr sz="1800"/>
            </a:pPr>
            <a:r>
              <a:rPr sz="2000"/>
              <a:t>Note that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len</a:t>
            </a:r>
            <a:r>
              <a:rPr sz="2000"/>
              <a:t> counts every character in a string, including spaces and punctuation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Methods</a:t>
            </a:r>
          </a:p>
        </p:txBody>
      </p:sp>
      <p:sp>
        <p:nvSpPr>
          <p:cNvPr id="276" name="Shape 2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Many other functions on strings are called using a different syntax</a:t>
            </a:r>
            <a:endParaRPr sz="2000"/>
          </a:p>
          <a:p>
            <a:pPr lvl="0">
              <a:defRPr sz="1800"/>
            </a:pPr>
            <a:r>
              <a:rPr sz="2000"/>
              <a:t>Instead of writing</a:t>
            </a:r>
            <a:endParaRPr sz="2000"/>
          </a:p>
          <a:p>
            <a:pPr lvl="1" marL="0" indent="1270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f(s)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381000">
              <a:buSzTx/>
              <a:buFontTx/>
              <a:buNone/>
              <a:defRPr sz="1800"/>
            </a:pPr>
            <a:r>
              <a:rPr sz="2000"/>
              <a:t>we write</a:t>
            </a:r>
            <a:endParaRPr sz="2000"/>
          </a:p>
          <a:p>
            <a:pPr lvl="1" marL="0" indent="1270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s.f()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000"/>
              <a:t>In this new form, the name of the string is written first, followed by a period, and then the function name is written after the period</a:t>
            </a:r>
            <a:endParaRPr sz="2000"/>
          </a:p>
          <a:p>
            <a:pPr lvl="0">
              <a:defRPr sz="1800"/>
            </a:pPr>
            <a:r>
              <a:rPr sz="2000"/>
              <a:t>Functions that are called using this syntax are referred to as </a:t>
            </a:r>
            <a:r>
              <a:rPr b="1" sz="2000"/>
              <a:t>methods</a:t>
            </a:r>
          </a:p>
        </p:txBody>
      </p:sp>
      <p:sp>
        <p:nvSpPr>
          <p:cNvPr id="277" name="Shape 277"/>
          <p:cNvSpPr/>
          <p:nvPr/>
        </p:nvSpPr>
        <p:spPr>
          <a:xfrm>
            <a:off x="1582366" y="5492089"/>
            <a:ext cx="699526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It may seem confusing at first to have two different ways to call functions.</a:t>
            </a:r>
          </a:p>
        </p:txBody>
      </p:sp>
      <p:sp>
        <p:nvSpPr>
          <p:cNvPr id="278" name="Shape 278"/>
          <p:cNvSpPr/>
          <p:nvPr/>
        </p:nvSpPr>
        <p:spPr>
          <a:xfrm>
            <a:off x="1582366" y="6025489"/>
            <a:ext cx="6995268" cy="781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This new syntax and terminology  is very common in object-oriented programming and will seem natural as we see more examples and how it is used with other types of objects besides strings.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Example: Working with Words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As an example of a string method consider how we might figure out how many words are in a sentence</a:t>
            </a:r>
            <a:endParaRPr sz="2000"/>
          </a:p>
          <a:p>
            <a:pPr lvl="1">
              <a:defRPr sz="1800"/>
            </a:pPr>
            <a:r>
              <a:rPr sz="1600"/>
              <a:t>if there is exactly one space between each word we just need to count the number of space characters</a:t>
            </a:r>
            <a:endParaRPr sz="1600"/>
          </a:p>
          <a:p>
            <a:pPr lvl="1">
              <a:defRPr sz="1800"/>
            </a:pPr>
            <a:r>
              <a:rPr sz="1600"/>
              <a:t>the method named </a:t>
            </a:r>
            <a:r>
              <a:rPr sz="1600">
                <a:latin typeface="Courier"/>
                <a:ea typeface="Courier"/>
                <a:cs typeface="Courier"/>
                <a:sym typeface="Courier"/>
              </a:rPr>
              <a:t>count</a:t>
            </a:r>
            <a:r>
              <a:rPr sz="1600"/>
              <a:t> does exactly that:</a:t>
            </a:r>
            <a:endParaRPr sz="1600"/>
          </a:p>
          <a:p>
            <a:pPr lvl="1" marL="0" indent="635000">
              <a:spcBef>
                <a:spcPts val="21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sentence = "It was a dark and stormy night."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sentence.count(' ')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6</a:t>
            </a:r>
          </a:p>
        </p:txBody>
      </p:sp>
      <p:sp>
        <p:nvSpPr>
          <p:cNvPr id="282" name="Shape 282"/>
          <p:cNvSpPr/>
          <p:nvPr/>
        </p:nvSpPr>
        <p:spPr>
          <a:xfrm>
            <a:off x="2877766" y="4780889"/>
            <a:ext cx="5309541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Note the argument passed to count is a string that contains exactly one character, a single space character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Applications (cont’d)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When we launch an application the system starts a program</a:t>
            </a:r>
            <a:endParaRPr sz="2000"/>
          </a:p>
          <a:p>
            <a:pPr lvl="1">
              <a:defRPr sz="1800"/>
            </a:pPr>
            <a:r>
              <a:rPr sz="1600"/>
              <a:t>inside the application are statements in a programming language</a:t>
            </a:r>
            <a:endParaRPr sz="1600"/>
          </a:p>
          <a:p>
            <a:pPr lvl="1">
              <a:defRPr sz="1800"/>
            </a:pPr>
            <a:r>
              <a:rPr sz="1600"/>
              <a:t>the statements tell the system how to create windows, where to place buttons and menus, etc</a:t>
            </a:r>
          </a:p>
        </p:txBody>
      </p:sp>
      <p:pic>
        <p:nvPicPr>
          <p:cNvPr id="6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800" y="3517900"/>
            <a:ext cx="6908800" cy="3403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  <p:grpSp>
        <p:nvGrpSpPr>
          <p:cNvPr id="66" name="Group 66"/>
          <p:cNvGrpSpPr/>
          <p:nvPr/>
        </p:nvGrpSpPr>
        <p:grpSpPr>
          <a:xfrm>
            <a:off x="2374899" y="3733800"/>
            <a:ext cx="4533901" cy="1295400"/>
            <a:chOff x="0" y="0"/>
            <a:chExt cx="4533899" cy="1295399"/>
          </a:xfrm>
        </p:grpSpPr>
        <p:sp>
          <p:nvSpPr>
            <p:cNvPr id="64" name="Shape 64"/>
            <p:cNvSpPr/>
            <p:nvPr/>
          </p:nvSpPr>
          <p:spPr>
            <a:xfrm>
              <a:off x="3644900" y="-1"/>
              <a:ext cx="889000" cy="584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812799"/>
              <a:ext cx="584200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spd="fast" advClick="1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Example: Beginnings and Endings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Two other useful methods are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startswith</a:t>
            </a:r>
            <a:r>
              <a:rPr sz="2000"/>
              <a:t> and </a:t>
            </a:r>
            <a:r>
              <a:rPr sz="2000">
                <a:latin typeface="Courier"/>
                <a:ea typeface="Courier"/>
                <a:cs typeface="Courier"/>
                <a:sym typeface="Courier"/>
              </a:rPr>
              <a:t>endswith</a:t>
            </a: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sz="2000"/>
              <a:t>They are both Boolean functions and return True or False depending on whether a string begins or ends with a specified value</a:t>
            </a:r>
            <a:endParaRPr sz="2000"/>
          </a:p>
          <a:p>
            <a:pPr lvl="1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sentence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'It was a dark and stormy night.'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sentence.startswith("It")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True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sentence.startswith("It's")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False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sentence.endswith("?")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False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sentence.endswith(".")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True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Tutorial Project</a:t>
            </a:r>
          </a:p>
        </p:txBody>
      </p:sp>
      <p:sp>
        <p:nvSpPr>
          <p:cNvPr id="288" name="Shape 2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To help you gain some experience with function definitions, if statements, and strings, a tutorial project in this chapter shows how to write a function that returns the plural form of a noun</a:t>
            </a:r>
            <a:endParaRPr sz="2000"/>
          </a:p>
          <a:p>
            <a:pPr lvl="1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plural('duck')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'ducks'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plural('cat')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'cats'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spcBef>
                <a:spcPts val="21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plural('glass')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'glasses'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spcBef>
                <a:spcPts val="31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plural('wife')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'wifes'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plural('mouse')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'mouses'</a:t>
            </a:r>
          </a:p>
        </p:txBody>
      </p:sp>
      <p:sp>
        <p:nvSpPr>
          <p:cNvPr id="289" name="Shape 289"/>
          <p:cNvSpPr/>
          <p:nvPr/>
        </p:nvSpPr>
        <p:spPr>
          <a:xfrm>
            <a:off x="4643066" y="2964789"/>
            <a:ext cx="4125613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The function simply adds ’s’ to most words</a:t>
            </a:r>
          </a:p>
        </p:txBody>
      </p:sp>
      <p:sp>
        <p:nvSpPr>
          <p:cNvPr id="290" name="Shape 290"/>
          <p:cNvSpPr/>
          <p:nvPr/>
        </p:nvSpPr>
        <p:spPr>
          <a:xfrm>
            <a:off x="4643066" y="4476089"/>
            <a:ext cx="4430165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It checks to see if a word already ends with ’s'</a:t>
            </a:r>
          </a:p>
        </p:txBody>
      </p:sp>
      <p:sp>
        <p:nvSpPr>
          <p:cNvPr id="291" name="Shape 291"/>
          <p:cNvSpPr/>
          <p:nvPr/>
        </p:nvSpPr>
        <p:spPr>
          <a:xfrm>
            <a:off x="4643066" y="5415889"/>
            <a:ext cx="4430165" cy="553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Can you add new tests to have the function return the correct string for more words?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Another Look at Objects</a:t>
            </a:r>
          </a:p>
        </p:txBody>
      </p:sp>
      <p:sp>
        <p:nvSpPr>
          <p:cNvPr id="294" name="Shape 2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term “object” was introduced earlier to mean “generic piece of data”</a:t>
            </a:r>
            <a:endParaRPr sz="2000"/>
          </a:p>
          <a:p>
            <a:pPr lvl="0">
              <a:defRPr sz="1800"/>
            </a:pPr>
            <a:r>
              <a:rPr sz="2000"/>
              <a:t>So far we’ve seen</a:t>
            </a:r>
            <a:endParaRPr sz="2000"/>
          </a:p>
          <a:p>
            <a:pPr lvl="1">
              <a:defRPr sz="1800"/>
            </a:pPr>
            <a:r>
              <a:rPr sz="1600"/>
              <a:t>numbers (integers and floating point)</a:t>
            </a:r>
            <a:endParaRPr sz="1600"/>
          </a:p>
          <a:p>
            <a:pPr lvl="1">
              <a:defRPr sz="1800"/>
            </a:pPr>
            <a:r>
              <a:rPr sz="1600"/>
              <a:t>strings</a:t>
            </a:r>
            <a:endParaRPr sz="1600"/>
          </a:p>
          <a:p>
            <a:pPr lvl="1">
              <a:defRPr sz="1800"/>
            </a:pPr>
            <a:r>
              <a:rPr sz="1600"/>
              <a:t>Booleans (True and False)</a:t>
            </a:r>
            <a:endParaRPr sz="1600"/>
          </a:p>
          <a:p>
            <a:pPr lvl="0">
              <a:defRPr sz="1800"/>
            </a:pPr>
            <a:r>
              <a:rPr sz="2000"/>
              <a:t>In the next chapter we’ll see how to create lists of numbers</a:t>
            </a:r>
            <a:endParaRPr sz="2000"/>
          </a:p>
          <a:p>
            <a:pPr lvl="1">
              <a:defRPr sz="1800"/>
            </a:pPr>
            <a:r>
              <a:rPr sz="1600"/>
              <a:t>a list is also a kind of object</a:t>
            </a:r>
            <a:endParaRPr sz="1600"/>
          </a:p>
          <a:p>
            <a:pPr lvl="0">
              <a:defRPr sz="1800"/>
            </a:pPr>
            <a:r>
              <a:rPr sz="2000"/>
              <a:t>Throughout the book we will encounter many other kinds of objects</a:t>
            </a:r>
            <a:endParaRPr sz="2000"/>
          </a:p>
          <a:p>
            <a:pPr lvl="1">
              <a:defRPr sz="1800"/>
            </a:pPr>
            <a:r>
              <a:rPr sz="1600"/>
              <a:t>some are part of the Python language</a:t>
            </a:r>
            <a:endParaRPr sz="1600"/>
          </a:p>
          <a:p>
            <a:pPr lvl="1">
              <a:defRPr sz="1800"/>
            </a:pPr>
            <a:r>
              <a:rPr sz="1600"/>
              <a:t>some were developed specifically for this book</a:t>
            </a:r>
            <a:endParaRPr sz="1600"/>
          </a:p>
          <a:p>
            <a:pPr lvl="1">
              <a:defRPr sz="1800"/>
            </a:pPr>
            <a:r>
              <a:rPr sz="1600"/>
              <a:t>in Chapter 7 we’ll see how to define our own kinds of objects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More Terminology for Objects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 object-oriented programming terminology:</a:t>
            </a:r>
            <a:endParaRPr sz="2000"/>
          </a:p>
          <a:p>
            <a:pPr lvl="1">
              <a:defRPr sz="1800"/>
            </a:pPr>
            <a:r>
              <a:rPr sz="1600"/>
              <a:t>the word </a:t>
            </a:r>
            <a:r>
              <a:rPr b="1" sz="1600"/>
              <a:t>class</a:t>
            </a:r>
            <a:r>
              <a:rPr sz="1600"/>
              <a:t> refers to a type of data</a:t>
            </a:r>
            <a:endParaRPr sz="1600"/>
          </a:p>
          <a:p>
            <a:pPr lvl="1">
              <a:defRPr sz="1800"/>
            </a:pPr>
            <a:r>
              <a:rPr sz="1600"/>
              <a:t>an individual object is an </a:t>
            </a:r>
            <a:r>
              <a:rPr b="1" sz="1600"/>
              <a:t>instance</a:t>
            </a:r>
            <a:r>
              <a:rPr sz="1600"/>
              <a:t> of a class</a:t>
            </a:r>
            <a:endParaRPr sz="1600"/>
          </a:p>
          <a:p>
            <a:pPr lvl="1">
              <a:defRPr sz="1800"/>
            </a:pPr>
            <a:r>
              <a:rPr sz="1600"/>
              <a:t>we also sometimes say an object “belongs to” a class</a:t>
            </a:r>
            <a:endParaRPr sz="1600"/>
          </a:p>
          <a:p>
            <a:pPr lvl="1">
              <a:defRPr sz="1800"/>
            </a:pPr>
            <a:r>
              <a:rPr sz="1600"/>
              <a:t>functions that are defined as part of a class are </a:t>
            </a:r>
            <a:r>
              <a:rPr b="1" sz="1600"/>
              <a:t>methods</a:t>
            </a:r>
            <a:endParaRPr sz="1600"/>
          </a:p>
          <a:p>
            <a:pPr lvl="0">
              <a:defRPr sz="1800"/>
            </a:pPr>
            <a:r>
              <a:rPr sz="2000"/>
              <a:t>When we ask Python to evaluate an expression, it first checks to see what sort of objects are used in the expression</a:t>
            </a:r>
            <a:endParaRPr sz="2000"/>
          </a:p>
          <a:p>
            <a:pPr lvl="1">
              <a:defRPr sz="1800"/>
            </a:pPr>
            <a:r>
              <a:rPr sz="1600"/>
              <a:t>it then chooses the operation or function or method that is defined for that type of object</a:t>
            </a:r>
            <a:endParaRPr sz="1600"/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= 7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* 3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21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= 'est!'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1" marL="0" indent="635000"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* 3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'est!est!est!'</a:t>
            </a:r>
          </a:p>
        </p:txBody>
      </p:sp>
      <p:sp>
        <p:nvSpPr>
          <p:cNvPr id="298" name="Shape 298"/>
          <p:cNvSpPr/>
          <p:nvPr/>
        </p:nvSpPr>
        <p:spPr>
          <a:xfrm>
            <a:off x="4287466" y="5463540"/>
            <a:ext cx="4430165" cy="91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refers to an integer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* 3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means one thing, but when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refers to a string </a:t>
            </a:r>
            <a:r>
              <a:rPr sz="1600"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x * 3</a:t>
            </a:r>
            <a:r>
              <a:rPr i="1" sz="1600">
                <a:solidFill>
                  <a:srgbClr val="007D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evaluated differently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Variables are Just Labels</a:t>
            </a:r>
          </a:p>
        </p:txBody>
      </p:sp>
      <p:sp>
        <p:nvSpPr>
          <p:cNvPr id="301" name="Shape 3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When we change the value of a variable, Python throws away the old object (the previous value) and replaces it with a new one</a:t>
            </a:r>
            <a:endParaRPr sz="2000"/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s = "hello"</a:t>
            </a:r>
          </a:p>
          <a:p>
            <a:pPr lvl="1" marL="0" indent="368300">
              <a:buSzTx/>
              <a:buNone/>
              <a:defRPr sz="1800"/>
            </a:pPr>
            <a:r>
              <a:t>&gt;&gt;&gt; </a:t>
            </a:r>
            <a:r>
              <a:rPr>
                <a:solidFill>
                  <a:srgbClr val="007D64"/>
                </a:solidFill>
              </a:rPr>
              <a:t>s = 5 * 9</a:t>
            </a:r>
          </a:p>
          <a:p>
            <a:pPr lvl="0">
              <a:spcBef>
                <a:spcPts val="1800"/>
              </a:spcBef>
              <a:defRPr sz="1800"/>
            </a:pPr>
            <a:r>
              <a:rPr sz="2000"/>
              <a:t>Since variable names are just labels Python doesn’t care if the new value</a:t>
            </a:r>
            <a:br>
              <a:rPr sz="2000"/>
            </a:br>
            <a:r>
              <a:rPr sz="2000"/>
              <a:t>is the same type of object</a:t>
            </a:r>
          </a:p>
        </p:txBody>
      </p:sp>
      <p:pic>
        <p:nvPicPr>
          <p:cNvPr id="302" name="object-stor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107" y="4251573"/>
            <a:ext cx="6173786" cy="2497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Applications with Python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It is possible to develop a complete application using Python</a:t>
            </a:r>
            <a:endParaRPr sz="2000"/>
          </a:p>
          <a:p>
            <a:pPr lvl="1">
              <a:defRPr sz="1800"/>
            </a:pPr>
            <a:r>
              <a:rPr sz="1600"/>
              <a:t>figure out what windows, menus, </a:t>
            </a:r>
            <a:br>
              <a:rPr sz="1600"/>
            </a:br>
            <a:r>
              <a:rPr sz="1600"/>
              <a:t>buttons, etc are needed</a:t>
            </a:r>
            <a:endParaRPr sz="1600"/>
          </a:p>
          <a:p>
            <a:pPr lvl="1">
              <a:defRPr sz="1800"/>
            </a:pPr>
            <a:r>
              <a:rPr sz="1600"/>
              <a:t>these “widgets” define the </a:t>
            </a:r>
            <a:br>
              <a:rPr sz="1600"/>
            </a:br>
            <a:r>
              <a:rPr b="1" i="1" sz="1600"/>
              <a:t>graphical user interface</a:t>
            </a:r>
            <a:r>
              <a:rPr sz="1600"/>
              <a:t> </a:t>
            </a:r>
            <a:br>
              <a:rPr sz="1600"/>
            </a:br>
            <a:r>
              <a:rPr sz="1600"/>
              <a:t>of the program</a:t>
            </a:r>
            <a:endParaRPr sz="1600"/>
          </a:p>
          <a:p>
            <a:pPr lvl="1">
              <a:defRPr sz="1800"/>
            </a:pPr>
            <a:r>
              <a:rPr sz="1600"/>
              <a:t>attach a set of Python statements</a:t>
            </a:r>
            <a:br>
              <a:rPr sz="1600"/>
            </a:br>
            <a:r>
              <a:rPr sz="1600"/>
              <a:t>to each widget</a:t>
            </a:r>
            <a:endParaRPr sz="1600"/>
          </a:p>
          <a:p>
            <a:pPr lvl="1">
              <a:defRPr sz="1800"/>
            </a:pPr>
            <a:r>
              <a:rPr sz="1600"/>
              <a:t>when a user clicks on a widget </a:t>
            </a:r>
            <a:br>
              <a:rPr sz="1600"/>
            </a:br>
            <a:r>
              <a:rPr sz="1600"/>
              <a:t>the Python code is activated</a:t>
            </a:r>
            <a:endParaRPr sz="1600"/>
          </a:p>
          <a:p>
            <a:pPr lvl="0">
              <a:defRPr sz="1800"/>
            </a:pPr>
            <a:r>
              <a:rPr sz="2000"/>
              <a:t>But writing a complete application </a:t>
            </a:r>
            <a:br>
              <a:rPr sz="2000"/>
            </a:br>
            <a:r>
              <a:rPr sz="2000"/>
              <a:t>is </a:t>
            </a:r>
            <a:r>
              <a:rPr b="1" i="1" sz="2000"/>
              <a:t>very</a:t>
            </a:r>
            <a:r>
              <a:rPr sz="2000"/>
              <a:t> hard work</a:t>
            </a:r>
            <a:endParaRPr sz="2000"/>
          </a:p>
          <a:p>
            <a:pPr lvl="1">
              <a:defRPr sz="1800"/>
            </a:pPr>
            <a:r>
              <a:rPr sz="1600"/>
              <a:t>requires lots of experience,</a:t>
            </a:r>
            <a:br>
              <a:rPr sz="1600"/>
            </a:br>
            <a:r>
              <a:rPr sz="1600"/>
              <a:t>extensive knowledge of</a:t>
            </a:r>
            <a:br>
              <a:rPr sz="1600"/>
            </a:br>
            <a:r>
              <a:rPr sz="1600"/>
              <a:t>programming libraries</a:t>
            </a:r>
          </a:p>
        </p:txBody>
      </p:sp>
      <p:pic>
        <p:nvPicPr>
          <p:cNvPr id="7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0" y="3035300"/>
            <a:ext cx="4229100" cy="2717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C0C0C0">
                <a:alpha val="75000"/>
              </a:srgbClr>
            </a:outerShdw>
          </a:effectLst>
        </p:spPr>
      </p:pic>
    </p:spTree>
  </p:cSld>
  <p:clrMapOvr>
    <a:masterClrMapping/>
  </p:clrMapOvr>
  <p:transition spd="fast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Before Graphical Interfaces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 the early days of </a:t>
            </a:r>
            <a:br>
              <a:rPr sz="2000"/>
            </a:br>
            <a:r>
              <a:rPr sz="2000"/>
              <a:t>computing there were</a:t>
            </a:r>
            <a:br>
              <a:rPr sz="2000"/>
            </a:br>
            <a:r>
              <a:rPr sz="2000"/>
              <a:t>no graphical displays</a:t>
            </a:r>
            <a:endParaRPr sz="2000"/>
          </a:p>
          <a:p>
            <a:pPr lvl="1">
              <a:defRPr sz="1800"/>
            </a:pPr>
            <a:r>
              <a:rPr sz="1600"/>
              <a:t>no mice</a:t>
            </a:r>
            <a:endParaRPr sz="1600"/>
          </a:p>
          <a:p>
            <a:pPr lvl="1">
              <a:defRPr sz="1800"/>
            </a:pPr>
            <a:r>
              <a:rPr sz="1600"/>
              <a:t>no display terminals</a:t>
            </a:r>
            <a:endParaRPr sz="1600"/>
          </a:p>
          <a:p>
            <a:pPr lvl="0">
              <a:spcBef>
                <a:spcPts val="2300"/>
              </a:spcBef>
              <a:defRPr sz="1800"/>
            </a:pPr>
            <a:r>
              <a:rPr sz="2000"/>
              <a:t>Programs were typed in</a:t>
            </a:r>
            <a:br>
              <a:rPr sz="2000"/>
            </a:br>
            <a:r>
              <a:rPr sz="2000"/>
              <a:t>on keypunch machines</a:t>
            </a:r>
            <a:br>
              <a:rPr sz="2000"/>
            </a:br>
            <a:r>
              <a:rPr sz="2000"/>
              <a:t>(which produced punched</a:t>
            </a:r>
            <a:br>
              <a:rPr sz="2000"/>
            </a:br>
            <a:r>
              <a:rPr sz="2000"/>
              <a:t>cards) or typewriters or </a:t>
            </a:r>
            <a:br>
              <a:rPr sz="2000"/>
            </a:br>
            <a:r>
              <a:rPr sz="2000"/>
              <a:t>teletype machines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4292600" y="1828800"/>
            <a:ext cx="5080000" cy="5346700"/>
            <a:chOff x="5120" y="0"/>
            <a:chExt cx="5080000" cy="5346700"/>
          </a:xfrm>
        </p:grpSpPr>
        <p:pic>
          <p:nvPicPr>
            <p:cNvPr id="74" name="?category=cmpny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20" y="0"/>
              <a:ext cx="5080001" cy="395605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75" name="1966_hp211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54620" y="2590800"/>
              <a:ext cx="2540001" cy="27559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sp>
          <p:nvSpPr>
            <p:cNvPr id="76" name="Shape 76"/>
            <p:cNvSpPr/>
            <p:nvPr/>
          </p:nvSpPr>
          <p:spPr>
            <a:xfrm>
              <a:off x="733542" y="4051299"/>
              <a:ext cx="153071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" u="sng">
                  <a:hlinkClick r:id="rId4" invalidUrl="" action="" tgtFrame="" tooltip="" history="1" highlightClick="0" endSnd="0"/>
                </a:defRPr>
              </a:lvl1pPr>
            </a:lstStyle>
            <a:p>
              <a:pPr lvl="0">
                <a:defRPr i="0" sz="1800" u="none">
                  <a:solidFill>
                    <a:srgbClr val="000000"/>
                  </a:solidFill>
                </a:defRPr>
              </a:pPr>
              <a:r>
                <a:rPr i="1" sz="1000" u="sng">
                  <a:solidFill>
                    <a:srgbClr val="007D64"/>
                  </a:solidFill>
                  <a:hlinkClick r:id="rId4" invalidUrl="" action="" tgtFrame="" tooltip="" history="1" highlightClick="0" endSnd="0"/>
                </a:rPr>
                <a:t>www.computerhistory.org</a:t>
              </a: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424220" y="1778000"/>
              <a:ext cx="3136901" cy="2895600"/>
              <a:chOff x="0" y="0"/>
              <a:chExt cx="3136900" cy="28956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2006600" y="1117600"/>
                <a:ext cx="1130300" cy="1778000"/>
              </a:xfrm>
              <a:prstGeom prst="roundRect">
                <a:avLst>
                  <a:gd name="adj" fmla="val 16854"/>
                </a:avLst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i="0" sz="3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0" y="0"/>
                <a:ext cx="1130300" cy="1079500"/>
              </a:xfrm>
              <a:prstGeom prst="roundRect">
                <a:avLst>
                  <a:gd name="adj" fmla="val 17647"/>
                </a:avLst>
              </a:prstGeom>
              <a:noFill/>
              <a:ln w="254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i="0" sz="3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</p:grpSp>
      </p:grpSp>
    </p:spTree>
  </p:cSld>
  <p:clrMapOvr>
    <a:masterClrMapping/>
  </p:clrMapOvr>
  <p:transition spd="fast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Interactive Computing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Most programs in this era used </a:t>
            </a:r>
            <a:r>
              <a:rPr b="1" i="1" sz="2000"/>
              <a:t>batch processing</a:t>
            </a:r>
            <a:endParaRPr sz="2000"/>
          </a:p>
          <a:p>
            <a:pPr lvl="1">
              <a:defRPr sz="1800"/>
            </a:pPr>
            <a:r>
              <a:rPr sz="1600"/>
              <a:t>programs and data were typed on a keypunch machine</a:t>
            </a:r>
            <a:endParaRPr sz="1600"/>
          </a:p>
          <a:p>
            <a:pPr lvl="1">
              <a:defRPr sz="1800"/>
            </a:pPr>
            <a:r>
              <a:rPr sz="1600"/>
              <a:t>an operator would load a set of cards into the machine</a:t>
            </a:r>
            <a:endParaRPr sz="1600"/>
          </a:p>
          <a:p>
            <a:pPr lvl="1">
              <a:defRPr sz="1800"/>
            </a:pPr>
            <a:r>
              <a:rPr sz="1600"/>
              <a:t>a scheduler (part of the OS) ran programs one at a time</a:t>
            </a:r>
            <a:endParaRPr sz="1600"/>
          </a:p>
          <a:p>
            <a:pPr lvl="1">
              <a:defRPr sz="1800"/>
            </a:pPr>
            <a:r>
              <a:rPr sz="1600"/>
              <a:t>often a user would submit a program, return the next day to get results</a:t>
            </a:r>
            <a:endParaRPr sz="1600"/>
          </a:p>
          <a:p>
            <a:pPr lvl="0">
              <a:spcBef>
                <a:spcPts val="3000"/>
              </a:spcBef>
              <a:defRPr sz="1800"/>
            </a:pPr>
            <a:r>
              <a:rPr sz="2000"/>
              <a:t>If a computer had a typewriter, it was possible to run an </a:t>
            </a:r>
            <a:r>
              <a:rPr b="1" i="1" sz="2000"/>
              <a:t>interactive</a:t>
            </a:r>
            <a:r>
              <a:rPr sz="2000"/>
              <a:t> program</a:t>
            </a:r>
            <a:endParaRPr sz="2000"/>
          </a:p>
          <a:p>
            <a:pPr lvl="1">
              <a:defRPr sz="1800"/>
            </a:pPr>
            <a:r>
              <a:rPr sz="1600"/>
              <a:t>the user would type a command</a:t>
            </a:r>
            <a:endParaRPr sz="1600"/>
          </a:p>
          <a:p>
            <a:pPr lvl="1">
              <a:defRPr sz="1800"/>
            </a:pPr>
            <a:r>
              <a:rPr sz="1600"/>
              <a:t>the processor ran the program</a:t>
            </a:r>
            <a:endParaRPr sz="1600"/>
          </a:p>
          <a:p>
            <a:pPr lvl="1">
              <a:defRPr sz="1800"/>
            </a:pPr>
            <a:r>
              <a:rPr sz="1600"/>
              <a:t>when the program was done the system would print the results</a:t>
            </a:r>
            <a:endParaRPr sz="1600"/>
          </a:p>
          <a:p>
            <a:pPr lvl="1">
              <a:defRPr sz="1800"/>
            </a:pPr>
            <a:r>
              <a:rPr sz="1600"/>
              <a:t>an effective way of running smaller programs 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Terminals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In the 1970s </a:t>
            </a:r>
            <a:r>
              <a:rPr b="1" i="1" sz="2000"/>
              <a:t>video terminals</a:t>
            </a:r>
            <a:r>
              <a:rPr sz="2000"/>
              <a:t> replaced typewriters and teletypes</a:t>
            </a:r>
            <a:endParaRPr sz="2000"/>
          </a:p>
          <a:p>
            <a:pPr lvl="1">
              <a:defRPr sz="1800"/>
            </a:pPr>
            <a:r>
              <a:rPr sz="1600"/>
              <a:t>electronic keyboard</a:t>
            </a:r>
            <a:endParaRPr sz="1600"/>
          </a:p>
          <a:p>
            <a:pPr lvl="1">
              <a:defRPr sz="1800"/>
            </a:pPr>
            <a:r>
              <a:rPr sz="1600"/>
              <a:t>video display instead of paper</a:t>
            </a:r>
            <a:endParaRPr sz="1600"/>
          </a:p>
          <a:p>
            <a:pPr lvl="1">
              <a:defRPr sz="1800"/>
            </a:pPr>
            <a:r>
              <a:rPr sz="1600"/>
              <a:t>encouraged the development </a:t>
            </a:r>
            <a:br>
              <a:rPr sz="1600"/>
            </a:br>
            <a:r>
              <a:rPr sz="1600"/>
              <a:t>of interactive applications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1066800" y="2819400"/>
            <a:ext cx="7747000" cy="3746500"/>
            <a:chOff x="0" y="0"/>
            <a:chExt cx="7747000" cy="3746500"/>
          </a:xfrm>
        </p:grpSpPr>
        <p:pic>
          <p:nvPicPr>
            <p:cNvPr id="87" name="1981_osborn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689100"/>
              <a:ext cx="2540000" cy="20193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  <p:pic>
          <p:nvPicPr>
            <p:cNvPr id="88" name="1974_alto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07000" y="0"/>
              <a:ext cx="2540000" cy="37465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90" name="Shape 90"/>
          <p:cNvSpPr/>
          <p:nvPr/>
        </p:nvSpPr>
        <p:spPr>
          <a:xfrm>
            <a:off x="6976822" y="6565899"/>
            <a:ext cx="153071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u="sng">
                <a:hlinkClick r:id="rId4" invalidUrl="" action="" tgtFrame="" tooltip="" history="1" highlightClick="0" endSnd="0"/>
              </a:defRPr>
            </a:lvl1pPr>
          </a:lstStyle>
          <a:p>
            <a:pPr lvl="0">
              <a:defRPr i="0" sz="1800" u="none">
                <a:solidFill>
                  <a:srgbClr val="000000"/>
                </a:solidFill>
              </a:defRPr>
            </a:pPr>
            <a:r>
              <a:rPr i="1" sz="1000" u="sng">
                <a:solidFill>
                  <a:srgbClr val="007D64"/>
                </a:solidFill>
                <a:hlinkClick r:id="rId4" invalidUrl="" action="" tgtFrame="" tooltip="" history="1" highlightClick="0" endSnd="0"/>
              </a:rPr>
              <a:t>www.computerhistory.org</a:t>
            </a:r>
          </a:p>
        </p:txBody>
      </p:sp>
      <p:sp>
        <p:nvSpPr>
          <p:cNvPr id="91" name="Shape 91"/>
          <p:cNvSpPr/>
          <p:nvPr/>
        </p:nvSpPr>
        <p:spPr>
          <a:xfrm>
            <a:off x="1795222" y="6565899"/>
            <a:ext cx="153071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 u="sng">
                <a:hlinkClick r:id="rId4" invalidUrl="" action="" tgtFrame="" tooltip="" history="1" highlightClick="0" endSnd="0"/>
              </a:defRPr>
            </a:lvl1pPr>
          </a:lstStyle>
          <a:p>
            <a:pPr lvl="0">
              <a:defRPr i="0" sz="1800" u="none">
                <a:solidFill>
                  <a:srgbClr val="000000"/>
                </a:solidFill>
              </a:defRPr>
            </a:pPr>
            <a:r>
              <a:rPr i="1" sz="1000" u="sng">
                <a:solidFill>
                  <a:srgbClr val="007D64"/>
                </a:solidFill>
                <a:hlinkClick r:id="rId4" invalidUrl="" action="" tgtFrame="" tooltip="" history="1" highlightClick="0" endSnd="0"/>
              </a:rPr>
              <a:t>www.computerhistory.org</a:t>
            </a:r>
          </a:p>
        </p:txBody>
      </p:sp>
      <p:sp>
        <p:nvSpPr>
          <p:cNvPr id="92" name="Shape 92"/>
          <p:cNvSpPr/>
          <p:nvPr/>
        </p:nvSpPr>
        <p:spPr>
          <a:xfrm>
            <a:off x="7099300" y="2870200"/>
            <a:ext cx="1612900" cy="1778000"/>
          </a:xfrm>
          <a:prstGeom prst="roundRect">
            <a:avLst>
              <a:gd name="adj" fmla="val 11811"/>
            </a:avLst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i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pSp>
        <p:nvGrpSpPr>
          <p:cNvPr id="95" name="Group 95"/>
          <p:cNvGrpSpPr/>
          <p:nvPr/>
        </p:nvGrpSpPr>
        <p:grpSpPr>
          <a:xfrm>
            <a:off x="1993900" y="4041444"/>
            <a:ext cx="3084273" cy="1470356"/>
            <a:chOff x="0" y="-670255"/>
            <a:chExt cx="3084272" cy="1470355"/>
          </a:xfrm>
        </p:grpSpPr>
        <p:sp>
          <p:nvSpPr>
            <p:cNvPr id="93" name="Shape 93"/>
            <p:cNvSpPr/>
            <p:nvPr/>
          </p:nvSpPr>
          <p:spPr>
            <a:xfrm>
              <a:off x="198346" y="-670256"/>
              <a:ext cx="2885927" cy="324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1600">
                  <a:solidFill>
                    <a:srgbClr val="007D64"/>
                  </a:solidFill>
                </a:rPr>
                <a:t>Osborne-1 (first laptop)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368300"/>
              <a:ext cx="660400" cy="431800"/>
            </a:xfrm>
            <a:prstGeom prst="roundRect">
              <a:avLst>
                <a:gd name="adj" fmla="val 44118"/>
              </a:avLst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0"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spd="fast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7D64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200" u="none" kumimoji="0" normalizeH="0">
            <a:ln>
              <a:noFill/>
            </a:ln>
            <a:solidFill>
              <a:srgbClr val="007D6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2200" u="none" kumimoji="0" normalizeH="0">
            <a:ln>
              <a:noFill/>
            </a:ln>
            <a:solidFill>
              <a:srgbClr val="007D6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